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7" r:id="rId2"/>
    <p:sldId id="311" r:id="rId3"/>
    <p:sldId id="336" r:id="rId4"/>
    <p:sldId id="312" r:id="rId5"/>
    <p:sldId id="315" r:id="rId6"/>
    <p:sldId id="338" r:id="rId7"/>
    <p:sldId id="339" r:id="rId8"/>
    <p:sldId id="340" r:id="rId9"/>
    <p:sldId id="328" r:id="rId10"/>
    <p:sldId id="341" r:id="rId11"/>
    <p:sldId id="480" r:id="rId12"/>
    <p:sldId id="481" r:id="rId13"/>
    <p:sldId id="482" r:id="rId14"/>
    <p:sldId id="483" r:id="rId15"/>
    <p:sldId id="484" r:id="rId16"/>
    <p:sldId id="478" r:id="rId17"/>
    <p:sldId id="479" r:id="rId18"/>
    <p:sldId id="335" r:id="rId19"/>
    <p:sldId id="337" r:id="rId20"/>
    <p:sldId id="313" r:id="rId21"/>
    <p:sldId id="314" r:id="rId22"/>
    <p:sldId id="325" r:id="rId23"/>
    <p:sldId id="326" r:id="rId24"/>
    <p:sldId id="327" r:id="rId25"/>
    <p:sldId id="329" r:id="rId26"/>
    <p:sldId id="330" r:id="rId27"/>
    <p:sldId id="331" r:id="rId28"/>
    <p:sldId id="332" r:id="rId29"/>
    <p:sldId id="333" r:id="rId30"/>
    <p:sldId id="334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1" autoAdjust="0"/>
    <p:restoredTop sz="94660"/>
  </p:normalViewPr>
  <p:slideViewPr>
    <p:cSldViewPr snapToGrid="0">
      <p:cViewPr>
        <p:scale>
          <a:sx n="125" d="100"/>
          <a:sy n="125" d="100"/>
        </p:scale>
        <p:origin x="318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10.10.2022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jpeg"/><Relationship Id="rId10" Type="http://schemas.openxmlformats.org/officeDocument/2006/relationships/hyperlink" Target="https://stocksnap.io/search/eye" TargetMode="External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jpeg"/><Relationship Id="rId10" Type="http://schemas.openxmlformats.org/officeDocument/2006/relationships/hyperlink" Target="https://stocksnap.io/search/eye" TargetMode="External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i="1" dirty="0">
                <a:solidFill>
                  <a:schemeClr val="bg1"/>
                </a:solidFill>
              </a:rPr>
              <a:t>Понятие признак изображения</a:t>
            </a:r>
            <a:endParaRPr lang="ru-RU" altLang="ru-RU" sz="66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1545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1.4.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pic>
        <p:nvPicPr>
          <p:cNvPr id="6146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565545" y="3603898"/>
            <a:ext cx="2099750" cy="13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610084" y="3665343"/>
            <a:ext cx="2622710" cy="1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9641310" y="5002947"/>
            <a:ext cx="1837726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840648" y="4966562"/>
            <a:ext cx="1926064" cy="11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774986" y="4954740"/>
            <a:ext cx="1888642" cy="14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9189598" y="2448165"/>
            <a:ext cx="2081665" cy="11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5917" r="54720" b="63137"/>
          <a:stretch/>
        </p:blipFill>
        <p:spPr bwMode="auto">
          <a:xfrm>
            <a:off x="7089848" y="2625859"/>
            <a:ext cx="2099750" cy="10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70557" y="3429000"/>
            <a:ext cx="1812568" cy="1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CFDC5-73D0-694B-9D72-8264B83046D0}"/>
              </a:ext>
            </a:extLst>
          </p:cNvPr>
          <p:cNvSpPr txBox="1"/>
          <p:nvPr/>
        </p:nvSpPr>
        <p:spPr>
          <a:xfrm>
            <a:off x="6187196" y="1233299"/>
            <a:ext cx="600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мер сложно-формализуемой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задачи: определить ребенок/взрослый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по фото глаза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>
          <a:xfrm>
            <a:off x="207060" y="1082506"/>
            <a:ext cx="476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мер легко-формализуемой задачи: определить спелость томата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>
          <a:xfrm>
            <a:off x="8033904" y="6123948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https://stocksnap.io/search/eye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https://</a:t>
            </a:r>
            <a:r>
              <a:rPr lang="en-US" i="1" dirty="0" err="1">
                <a:solidFill>
                  <a:schemeClr val="accent1"/>
                </a:solidFill>
              </a:rPr>
              <a:t>stocksnap.io</a:t>
            </a:r>
            <a:r>
              <a:rPr lang="en-US" i="1" dirty="0">
                <a:solidFill>
                  <a:schemeClr val="accent1"/>
                </a:solidFill>
              </a:rPr>
              <a:t>/search/</a:t>
            </a:r>
            <a:r>
              <a:rPr lang="en-US" i="1" dirty="0" err="1">
                <a:solidFill>
                  <a:schemeClr val="accent1"/>
                </a:solidFill>
              </a:rPr>
              <a:t>child+eye</a:t>
            </a:r>
            <a:endParaRPr lang="ru-RU" i="1" dirty="0">
              <a:solidFill>
                <a:schemeClr val="accent1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219193" y="2225008"/>
            <a:ext cx="4283631" cy="3092191"/>
            <a:chOff x="219193" y="2225008"/>
            <a:chExt cx="4283631" cy="3092191"/>
          </a:xfrm>
        </p:grpSpPr>
        <p:pic>
          <p:nvPicPr>
            <p:cNvPr id="6162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4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6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8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>
          <a:xfrm>
            <a:off x="422783" y="5443344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/>
                </a:solidFill>
              </a:rPr>
              <a:t>https</a:t>
            </a:r>
            <a:r>
              <a:rPr lang="ru-RU" i="1" dirty="0">
                <a:solidFill>
                  <a:schemeClr val="accent1"/>
                </a:solidFill>
              </a:rPr>
              <a:t>://</a:t>
            </a:r>
            <a:r>
              <a:rPr lang="ru-RU" i="1" dirty="0" err="1">
                <a:solidFill>
                  <a:schemeClr val="accent1"/>
                </a:solidFill>
              </a:rPr>
              <a:t>stocksnap.io</a:t>
            </a:r>
            <a:r>
              <a:rPr lang="ru-RU" i="1" dirty="0">
                <a:solidFill>
                  <a:schemeClr val="accent1"/>
                </a:solidFill>
              </a:rPr>
              <a:t>/</a:t>
            </a:r>
            <a:r>
              <a:rPr lang="ru-RU" i="1" dirty="0" err="1">
                <a:solidFill>
                  <a:schemeClr val="accent1"/>
                </a:solidFill>
              </a:rPr>
              <a:t>search</a:t>
            </a:r>
            <a:r>
              <a:rPr lang="ru-RU" i="1" dirty="0">
                <a:solidFill>
                  <a:schemeClr val="accent1"/>
                </a:solidFill>
              </a:rPr>
              <a:t>/</a:t>
            </a:r>
            <a:r>
              <a:rPr lang="ru-RU" i="1" dirty="0" err="1">
                <a:solidFill>
                  <a:schemeClr val="accent1"/>
                </a:solidFill>
              </a:rPr>
              <a:t>tomat</a:t>
            </a:r>
            <a:endParaRPr lang="ru-RU" i="1" dirty="0">
              <a:solidFill>
                <a:schemeClr val="accent1"/>
              </a:solidFill>
            </a:endParaRPr>
          </a:p>
        </p:txBody>
      </p:sp>
      <p:pic>
        <p:nvPicPr>
          <p:cNvPr id="6170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65545" y="2406727"/>
            <a:ext cx="1612889" cy="125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5500764" y="1229956"/>
            <a:ext cx="6318918" cy="54142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6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0520" y="1467485"/>
            <a:ext cx="10515600" cy="4351338"/>
          </a:xfrm>
        </p:spPr>
        <p:txBody>
          <a:bodyPr/>
          <a:lstStyle/>
          <a:p>
            <a:r>
              <a:rPr lang="ru-RU" dirty="0"/>
              <a:t>1. Назовите признак, относящийся к низкому уровню: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Простые линии, выделенные, например, фильтром </a:t>
            </a:r>
            <a:r>
              <a:rPr lang="ru-RU" dirty="0" err="1"/>
              <a:t>Собеля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Высокое значение коэффициента корреляции между отдельным изображением объекта и областью целевого изображения.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Определение наличия лица человека на изображение по соответствию некоторому, автоматически полученному, описанию.</a:t>
            </a:r>
          </a:p>
        </p:txBody>
      </p:sp>
    </p:spTree>
    <p:extLst>
      <p:ext uri="{BB962C8B-B14F-4D97-AF65-F5344CB8AC3E}">
        <p14:creationId xmlns:p14="http://schemas.microsoft.com/office/powerpoint/2010/main" val="5209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0520" y="1467485"/>
            <a:ext cx="10515600" cy="4351338"/>
          </a:xfrm>
        </p:spPr>
        <p:txBody>
          <a:bodyPr/>
          <a:lstStyle/>
          <a:p>
            <a:r>
              <a:rPr lang="ru-RU" dirty="0"/>
              <a:t>2. Назовите признак, относящийся к среднему уровню: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Значение соответствия участка изображения и результатов некоторых заданных преобразований над ним установленному набору формальных правил.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Особые точки изображения, полученные как наиболее стабильные к некоторому набору заданных аффинных преобразований.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Оценка относительного размера площади некоторого объекта, полученного по средствам его автоматического  поиска.</a:t>
            </a:r>
          </a:p>
        </p:txBody>
      </p:sp>
    </p:spTree>
    <p:extLst>
      <p:ext uri="{BB962C8B-B14F-4D97-AF65-F5344CB8AC3E}">
        <p14:creationId xmlns:p14="http://schemas.microsoft.com/office/powerpoint/2010/main" val="339936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0520" y="1467485"/>
            <a:ext cx="10515600" cy="4351338"/>
          </a:xfrm>
        </p:spPr>
        <p:txBody>
          <a:bodyPr/>
          <a:lstStyle/>
          <a:p>
            <a:r>
              <a:rPr lang="ru-RU" dirty="0"/>
              <a:t>3. Назовите признак, относящийся к высокому уровню: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Категория эмоциональной окраски изображения, классифицированная по некоторым, автоматически полученным правилам.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Гистограмма яркости, полученная для каждого канала изображений.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Положение центра объекта, полученное как максимум значения соответствия одному из нескольких заданных шаблонов.</a:t>
            </a:r>
          </a:p>
        </p:txBody>
      </p:sp>
    </p:spTree>
    <p:extLst>
      <p:ext uri="{BB962C8B-B14F-4D97-AF65-F5344CB8AC3E}">
        <p14:creationId xmlns:p14="http://schemas.microsoft.com/office/powerpoint/2010/main" val="1262204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0520" y="1501668"/>
            <a:ext cx="11186302" cy="4351338"/>
          </a:xfrm>
        </p:spPr>
        <p:txBody>
          <a:bodyPr>
            <a:normAutofit/>
          </a:bodyPr>
          <a:lstStyle/>
          <a:p>
            <a:r>
              <a:rPr lang="ru-RU" sz="2200" b="1" dirty="0"/>
              <a:t>1.</a:t>
            </a:r>
            <a:r>
              <a:rPr lang="ru-RU" sz="2200" dirty="0"/>
              <a:t> </a:t>
            </a:r>
            <a:r>
              <a:rPr lang="ru-RU" sz="2200" b="1" dirty="0"/>
              <a:t>Выберите задачу, в которой достаточно бы было выделить признаки среднего уровня:</a:t>
            </a:r>
          </a:p>
          <a:p>
            <a:pPr marL="1162050" indent="-514350">
              <a:buFont typeface="+mj-lt"/>
              <a:buAutoNum type="arabicPeriod"/>
            </a:pPr>
            <a:r>
              <a:rPr lang="ru-RU" sz="2200" dirty="0"/>
              <a:t>Для заданного набора фотографий звёздного неба необходимо провести сегментацию (выделение в границах) только объектов с площадью меньше заданного порога.</a:t>
            </a:r>
          </a:p>
          <a:p>
            <a:pPr marL="1162050" indent="-514350">
              <a:buFont typeface="+mj-lt"/>
              <a:buAutoNum type="arabicPeriod"/>
            </a:pPr>
            <a:r>
              <a:rPr lang="ru-RU" sz="2200" dirty="0"/>
              <a:t>Для заданного набора фотографий звёздного неба необходимо повысить  резкость границ каждого из наиболее ярких объектов и удалить шумы.</a:t>
            </a:r>
          </a:p>
          <a:p>
            <a:pPr marL="1162050" indent="-514350">
              <a:buFont typeface="+mj-lt"/>
              <a:buAutoNum type="arabicPeriod"/>
            </a:pPr>
            <a:r>
              <a:rPr lang="ru-RU" sz="2200" dirty="0"/>
              <a:t>Для заданного набора фотографий звёздного неба необходимо провести поиск и локализации заданного набора объектов.</a:t>
            </a:r>
          </a:p>
          <a:p>
            <a:pPr marL="1162050" indent="-514350">
              <a:buFont typeface="+mj-lt"/>
              <a:buAutoNum type="arabicPeriod"/>
            </a:pPr>
            <a:r>
              <a:rPr lang="ru-RU" sz="2200" dirty="0"/>
              <a:t>Для заданного набора фотографий звёздного неба необходимо провести компенсацию искажений устройства съемки.</a:t>
            </a:r>
          </a:p>
          <a:p>
            <a:pPr marL="1162050" indent="-514350">
              <a:buFont typeface="+mj-lt"/>
              <a:buAutoNum type="arabicPeriod"/>
            </a:pPr>
            <a:endParaRPr lang="ru-RU" sz="2200" dirty="0"/>
          </a:p>
          <a:p>
            <a:pPr marL="1162050" indent="-514350">
              <a:buFont typeface="+mj-lt"/>
              <a:buAutoNum type="arabicPeriod"/>
            </a:pPr>
            <a:endParaRPr lang="ru-RU" sz="2200" dirty="0"/>
          </a:p>
          <a:p>
            <a:pPr lvl="1"/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744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0520" y="1467485"/>
            <a:ext cx="10515600" cy="5146960"/>
          </a:xfrm>
        </p:spPr>
        <p:txBody>
          <a:bodyPr>
            <a:normAutofit/>
          </a:bodyPr>
          <a:lstStyle/>
          <a:p>
            <a:r>
              <a:rPr lang="ru-RU" sz="2200" b="1" dirty="0"/>
              <a:t>2. Выберите две задачи, в которых необходимо бы было использовать высоко-уровневые признаки:</a:t>
            </a:r>
          </a:p>
          <a:p>
            <a:pPr marL="1162050" indent="-514350">
              <a:buFont typeface="+mj-lt"/>
              <a:buAutoNum type="arabicPeriod"/>
            </a:pPr>
            <a:r>
              <a:rPr lang="ru-RU" sz="2200" dirty="0"/>
              <a:t>В ходе съемки процесса движения автомобиля необходимо предупреждение о  наличие опасных объектов на дороге.</a:t>
            </a:r>
          </a:p>
          <a:p>
            <a:pPr marL="1162050" indent="-514350">
              <a:buFont typeface="+mj-lt"/>
              <a:buAutoNum type="arabicPeriod"/>
            </a:pPr>
            <a:r>
              <a:rPr lang="ru-RU" sz="2200" dirty="0"/>
              <a:t>На линии производства прямоугольной тары необходим видеоконтроль повреждений упаковки, приводящей к браку. </a:t>
            </a:r>
          </a:p>
          <a:p>
            <a:pPr marL="1162050" indent="-514350">
              <a:buFont typeface="+mj-lt"/>
              <a:buAutoNum type="arabicPeriod"/>
            </a:pPr>
            <a:r>
              <a:rPr lang="ru-RU" sz="2200" dirty="0"/>
              <a:t>На линии производства прямоугольной тары необходим видеоконтроль формы (площадь, соотношение сторон) упаковки, с целью отбраковки. </a:t>
            </a:r>
          </a:p>
          <a:p>
            <a:pPr marL="1162050" indent="-514350">
              <a:buFont typeface="+mj-lt"/>
              <a:buAutoNum type="arabicPeriod"/>
            </a:pPr>
            <a:r>
              <a:rPr lang="ru-RU" sz="2200" dirty="0"/>
              <a:t>На линии производства прямоугольной тары необходим видеоконтроль целостности окраски продукта.</a:t>
            </a:r>
          </a:p>
          <a:p>
            <a:pPr marL="1162050" indent="-514350">
              <a:buFont typeface="+mj-lt"/>
              <a:buAutoNum type="arabicPeriod"/>
            </a:pPr>
            <a:r>
              <a:rPr lang="ru-RU" sz="2200" dirty="0"/>
              <a:t>В ходе съемки процесса движения автомобиля необходимо предупреждение о  наличие преграждающих объектов на дороге.</a:t>
            </a:r>
          </a:p>
          <a:p>
            <a:pPr marL="1162050" indent="-514350">
              <a:buFont typeface="+mj-lt"/>
              <a:buAutoNum type="arabicPeriod"/>
            </a:pPr>
            <a:r>
              <a:rPr lang="ru-RU" sz="2200" dirty="0"/>
              <a:t>В ходе съемки процесса движения автомобиля необходимо предупреждение о совершении водителем опасных маневров.</a:t>
            </a:r>
          </a:p>
          <a:p>
            <a:pPr marL="1162050" indent="-514350">
              <a:buFont typeface="+mj-lt"/>
              <a:buAutoNum type="arabicPeriod"/>
            </a:pPr>
            <a:endParaRPr lang="ru-RU" sz="2200" dirty="0"/>
          </a:p>
          <a:p>
            <a:pPr marL="1162050" indent="-514350">
              <a:buFont typeface="+mj-lt"/>
              <a:buAutoNum type="arabicPeriod"/>
            </a:pPr>
            <a:endParaRPr lang="ru-RU" sz="2200" dirty="0"/>
          </a:p>
          <a:p>
            <a:pPr marL="1162050" indent="-514350">
              <a:buFont typeface="+mj-lt"/>
              <a:buAutoNum type="arabicPeriod"/>
            </a:pPr>
            <a:endParaRPr lang="ru-RU" sz="2200" dirty="0"/>
          </a:p>
          <a:p>
            <a:pPr marL="1162050" indent="-514350">
              <a:buFont typeface="+mj-lt"/>
              <a:buAutoNum type="arabicPeriod"/>
            </a:pPr>
            <a:endParaRPr lang="ru-RU" sz="2200" dirty="0"/>
          </a:p>
          <a:p>
            <a:pPr lvl="1"/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77507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E356AD9-41F1-B64D-9312-5B025DA987B9}"/>
              </a:ext>
            </a:extLst>
          </p:cNvPr>
          <p:cNvGrpSpPr/>
          <p:nvPr/>
        </p:nvGrpSpPr>
        <p:grpSpPr>
          <a:xfrm>
            <a:off x="6617151" y="1439149"/>
            <a:ext cx="5151591" cy="4360885"/>
            <a:chOff x="5660012" y="1263883"/>
            <a:chExt cx="6224988" cy="43302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CB59AE-7802-114C-8A1F-55630BDE5777}"/>
                </a:ext>
              </a:extLst>
            </p:cNvPr>
            <p:cNvSpPr txBox="1"/>
            <p:nvPr/>
          </p:nvSpPr>
          <p:spPr>
            <a:xfrm>
              <a:off x="5698489" y="1263883"/>
              <a:ext cx="6088699" cy="43302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360BEB8C-E237-BF4D-961E-CC980232A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1641158"/>
              <a:ext cx="0" cy="35606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98902948-00D3-7442-80EC-E0B43152E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5175866"/>
              <a:ext cx="5574289" cy="25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5-конечная звезда 21">
              <a:extLst>
                <a:ext uri="{FF2B5EF4-FFF2-40B4-BE49-F238E27FC236}">
                  <a16:creationId xmlns:a16="http://schemas.microsoft.com/office/drawing/2014/main" id="{CD01AE9A-973E-1641-8E3E-69110A82941D}"/>
                </a:ext>
              </a:extLst>
            </p:cNvPr>
            <p:cNvSpPr/>
            <p:nvPr/>
          </p:nvSpPr>
          <p:spPr>
            <a:xfrm>
              <a:off x="6440009" y="216842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C0C7B5-8DDE-2245-AB8D-A714B7DC27B0}"/>
                </a:ext>
              </a:extLst>
            </p:cNvPr>
            <p:cNvSpPr txBox="1"/>
            <p:nvPr/>
          </p:nvSpPr>
          <p:spPr>
            <a:xfrm>
              <a:off x="6462870" y="1548309"/>
              <a:ext cx="3054353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Logistic/linear regression</a:t>
              </a:r>
              <a:endParaRPr lang="ru-RU" dirty="0"/>
            </a:p>
          </p:txBody>
        </p:sp>
        <p:sp>
          <p:nvSpPr>
            <p:cNvPr id="39" name="5-конечная звезда 38">
              <a:extLst>
                <a:ext uri="{FF2B5EF4-FFF2-40B4-BE49-F238E27FC236}">
                  <a16:creationId xmlns:a16="http://schemas.microsoft.com/office/drawing/2014/main" id="{AC5FB6B7-CA37-0A4C-81E0-43B5E292BFA0}"/>
                </a:ext>
              </a:extLst>
            </p:cNvPr>
            <p:cNvSpPr/>
            <p:nvPr/>
          </p:nvSpPr>
          <p:spPr>
            <a:xfrm>
              <a:off x="6967091" y="2487683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204A7B-5244-874C-82F6-364D4F344ACC}"/>
                </a:ext>
              </a:extLst>
            </p:cNvPr>
            <p:cNvSpPr txBox="1"/>
            <p:nvPr/>
          </p:nvSpPr>
          <p:spPr>
            <a:xfrm>
              <a:off x="7240062" y="2181162"/>
              <a:ext cx="1821408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Decision trees</a:t>
              </a:r>
              <a:endParaRPr lang="ru-RU" dirty="0"/>
            </a:p>
          </p:txBody>
        </p:sp>
        <p:sp>
          <p:nvSpPr>
            <p:cNvPr id="45" name="5-конечная звезда 44">
              <a:extLst>
                <a:ext uri="{FF2B5EF4-FFF2-40B4-BE49-F238E27FC236}">
                  <a16:creationId xmlns:a16="http://schemas.microsoft.com/office/drawing/2014/main" id="{1290F3D4-967E-1F4B-B0F8-7E6E18012D7F}"/>
                </a:ext>
              </a:extLst>
            </p:cNvPr>
            <p:cNvSpPr/>
            <p:nvPr/>
          </p:nvSpPr>
          <p:spPr>
            <a:xfrm>
              <a:off x="7772665" y="2740624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CBD8FA-31D2-B541-97EC-0AA3AAAC77B2}"/>
                </a:ext>
              </a:extLst>
            </p:cNvPr>
            <p:cNvSpPr txBox="1"/>
            <p:nvPr/>
          </p:nvSpPr>
          <p:spPr>
            <a:xfrm>
              <a:off x="8136355" y="2570461"/>
              <a:ext cx="743424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k-</a:t>
              </a:r>
              <a:r>
                <a:rPr lang="en-US" dirty="0" err="1"/>
                <a:t>nn</a:t>
              </a:r>
              <a:endParaRPr lang="ru-RU" dirty="0"/>
            </a:p>
          </p:txBody>
        </p:sp>
        <p:sp>
          <p:nvSpPr>
            <p:cNvPr id="47" name="5-конечная звезда 46">
              <a:extLst>
                <a:ext uri="{FF2B5EF4-FFF2-40B4-BE49-F238E27FC236}">
                  <a16:creationId xmlns:a16="http://schemas.microsoft.com/office/drawing/2014/main" id="{0BCC27BD-2165-4F4F-BBB4-132EBAAC07D5}"/>
                </a:ext>
              </a:extLst>
            </p:cNvPr>
            <p:cNvSpPr/>
            <p:nvPr/>
          </p:nvSpPr>
          <p:spPr>
            <a:xfrm>
              <a:off x="8220362" y="34136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DC7750-3E60-0545-8C2F-6B95A9601E4F}"/>
                </a:ext>
              </a:extLst>
            </p:cNvPr>
            <p:cNvSpPr txBox="1"/>
            <p:nvPr/>
          </p:nvSpPr>
          <p:spPr>
            <a:xfrm>
              <a:off x="8697669" y="3032188"/>
              <a:ext cx="2363770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Ensembles of trees</a:t>
              </a:r>
              <a:endParaRPr lang="ru-RU" dirty="0"/>
            </a:p>
          </p:txBody>
        </p:sp>
        <p:sp>
          <p:nvSpPr>
            <p:cNvPr id="49" name="5-конечная звезда 48">
              <a:extLst>
                <a:ext uri="{FF2B5EF4-FFF2-40B4-BE49-F238E27FC236}">
                  <a16:creationId xmlns:a16="http://schemas.microsoft.com/office/drawing/2014/main" id="{A89121EE-AFB7-EB48-BCEA-79E503B7F7EE}"/>
                </a:ext>
              </a:extLst>
            </p:cNvPr>
            <p:cNvSpPr/>
            <p:nvPr/>
          </p:nvSpPr>
          <p:spPr>
            <a:xfrm>
              <a:off x="8819933" y="357801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5767-6CDA-C047-89B3-9511A821579D}"/>
                </a:ext>
              </a:extLst>
            </p:cNvPr>
            <p:cNvSpPr txBox="1"/>
            <p:nvPr/>
          </p:nvSpPr>
          <p:spPr>
            <a:xfrm>
              <a:off x="9114128" y="3421487"/>
              <a:ext cx="1308798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Svm</a:t>
              </a:r>
              <a:r>
                <a:rPr lang="en-US" dirty="0"/>
                <a:t>, svc, </a:t>
              </a:r>
              <a:endParaRPr lang="ru-RU" dirty="0"/>
            </a:p>
          </p:txBody>
        </p:sp>
        <p:sp>
          <p:nvSpPr>
            <p:cNvPr id="51" name="5-конечная звезда 50">
              <a:extLst>
                <a:ext uri="{FF2B5EF4-FFF2-40B4-BE49-F238E27FC236}">
                  <a16:creationId xmlns:a16="http://schemas.microsoft.com/office/drawing/2014/main" id="{D685757B-C1CC-7140-A690-444122AC15C3}"/>
                </a:ext>
              </a:extLst>
            </p:cNvPr>
            <p:cNvSpPr/>
            <p:nvPr/>
          </p:nvSpPr>
          <p:spPr>
            <a:xfrm>
              <a:off x="9295198" y="40315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576FB6-28B6-4548-8FAB-BB574AFF6271}"/>
                </a:ext>
              </a:extLst>
            </p:cNvPr>
            <p:cNvSpPr txBox="1"/>
            <p:nvPr/>
          </p:nvSpPr>
          <p:spPr>
            <a:xfrm>
              <a:off x="9551059" y="3826103"/>
              <a:ext cx="2333941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Shallow neural net</a:t>
              </a:r>
              <a:endParaRPr lang="ru-RU" dirty="0"/>
            </a:p>
          </p:txBody>
        </p:sp>
        <p:sp>
          <p:nvSpPr>
            <p:cNvPr id="53" name="5-конечная звезда 52">
              <a:extLst>
                <a:ext uri="{FF2B5EF4-FFF2-40B4-BE49-F238E27FC236}">
                  <a16:creationId xmlns:a16="http://schemas.microsoft.com/office/drawing/2014/main" id="{0F3575E3-619C-9F4B-A870-9A3D08A245FC}"/>
                </a:ext>
              </a:extLst>
            </p:cNvPr>
            <p:cNvSpPr/>
            <p:nvPr/>
          </p:nvSpPr>
          <p:spPr>
            <a:xfrm>
              <a:off x="10019475" y="4656239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0FC37E-38F4-CF4D-B55F-CC0089BEFCF1}"/>
                </a:ext>
              </a:extLst>
            </p:cNvPr>
            <p:cNvSpPr txBox="1"/>
            <p:nvPr/>
          </p:nvSpPr>
          <p:spPr>
            <a:xfrm>
              <a:off x="10286923" y="4148416"/>
              <a:ext cx="1180025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 </a:t>
              </a:r>
              <a:r>
                <a:rPr lang="en-US" dirty="0" err="1"/>
                <a:t>nn</a:t>
              </a:r>
              <a:endParaRPr lang="ru-RU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69122C-7FBD-B846-91C2-E78CD9A05B22}"/>
                </a:ext>
              </a:extLst>
            </p:cNvPr>
            <p:cNvSpPr txBox="1"/>
            <p:nvPr/>
          </p:nvSpPr>
          <p:spPr>
            <a:xfrm rot="16200000">
              <a:off x="5092922" y="2876657"/>
              <a:ext cx="1580467" cy="44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dirty="0"/>
                <a:t>Interpretability</a:t>
              </a:r>
              <a:endParaRPr lang="ru-RU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61E69C-ED19-E94C-A572-E94F9FE1203D}"/>
                </a:ext>
              </a:extLst>
            </p:cNvPr>
            <p:cNvSpPr txBox="1"/>
            <p:nvPr/>
          </p:nvSpPr>
          <p:spPr>
            <a:xfrm>
              <a:off x="8551515" y="5224784"/>
              <a:ext cx="1209159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endParaRPr lang="ru-RU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E4C2727-0172-B247-8671-5A8DBA5D9637}"/>
              </a:ext>
            </a:extLst>
          </p:cNvPr>
          <p:cNvSpPr txBox="1"/>
          <p:nvPr/>
        </p:nvSpPr>
        <p:spPr>
          <a:xfrm>
            <a:off x="327571" y="1439149"/>
            <a:ext cx="62766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 </a:t>
            </a:r>
            <a:r>
              <a:rPr lang="ru-RU" sz="2200" dirty="0">
                <a:solidFill>
                  <a:schemeClr val="bg1"/>
                </a:solidFill>
              </a:rPr>
              <a:t>зависимости мости от задачи могут быть выбраны разные наборы признаков и алгоритмы для принятия конечных решений.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Решения могут быть непрерывными (регрессия) или дискретными (напр. Классификация).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ряде случаев признаки могут быть выделены в ручном режиме;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Однако, в большинстве случаев признаки приходится выделять автоматически.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Как правило автоматически выделенные признаки сложно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или невозможно интерпретировать. 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D697639-09C0-0E4A-8655-C1CE4CE31C36}"/>
              </a:ext>
            </a:extLst>
          </p:cNvPr>
          <p:cNvSpPr/>
          <p:nvPr/>
        </p:nvSpPr>
        <p:spPr>
          <a:xfrm>
            <a:off x="259227" y="3612025"/>
            <a:ext cx="6200723" cy="273652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97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pic>
        <p:nvPicPr>
          <p:cNvPr id="6146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565545" y="3603898"/>
            <a:ext cx="2099750" cy="13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610084" y="3665343"/>
            <a:ext cx="2622710" cy="1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9641310" y="5002947"/>
            <a:ext cx="1837726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840648" y="4966562"/>
            <a:ext cx="1926064" cy="11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774986" y="4954740"/>
            <a:ext cx="1888642" cy="14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9189598" y="2448165"/>
            <a:ext cx="2081665" cy="11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5917" r="54720" b="63137"/>
          <a:stretch/>
        </p:blipFill>
        <p:spPr bwMode="auto">
          <a:xfrm>
            <a:off x="7089848" y="2625859"/>
            <a:ext cx="2099750" cy="10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70557" y="3429000"/>
            <a:ext cx="1812568" cy="1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CFDC5-73D0-694B-9D72-8264B83046D0}"/>
              </a:ext>
            </a:extLst>
          </p:cNvPr>
          <p:cNvSpPr txBox="1"/>
          <p:nvPr/>
        </p:nvSpPr>
        <p:spPr>
          <a:xfrm>
            <a:off x="6615420" y="930077"/>
            <a:ext cx="8351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Example of complex to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formal description task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must be solved with automatic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feature extraction (deep </a:t>
            </a:r>
            <a:r>
              <a:rPr lang="en-US" sz="2400" dirty="0" err="1">
                <a:solidFill>
                  <a:srgbClr val="FF0000"/>
                </a:solidFill>
              </a:rPr>
              <a:t>nn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>
          <a:xfrm>
            <a:off x="207060" y="1082506"/>
            <a:ext cx="476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 to formulated features - </a:t>
            </a:r>
          </a:p>
          <a:p>
            <a:r>
              <a:rPr lang="en-US" sz="2400" dirty="0"/>
              <a:t>- Middle level task</a:t>
            </a:r>
            <a:endParaRPr lang="ru-RU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>
          <a:xfrm>
            <a:off x="7873069" y="6045257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  <a:hlinkClick r:id="rId10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https://stocksnap.io/search/eye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stocksnap.io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/search/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child+eye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219193" y="2225008"/>
            <a:ext cx="4283631" cy="3092191"/>
            <a:chOff x="219193" y="2225008"/>
            <a:chExt cx="4283631" cy="3092191"/>
          </a:xfrm>
        </p:grpSpPr>
        <p:pic>
          <p:nvPicPr>
            <p:cNvPr id="6162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4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6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8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>
          <a:xfrm>
            <a:off x="422783" y="5443344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://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stocksnap.io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search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tomat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170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65545" y="2406727"/>
            <a:ext cx="1612889" cy="125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5500764" y="930078"/>
            <a:ext cx="6318918" cy="57140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32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Признаки</a:t>
            </a:r>
            <a:r>
              <a:rPr lang="ru-RU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2748" y="1034041"/>
            <a:ext cx="11271902" cy="5409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Признаковые описания позволяют принимать решения (то есть решать задачу компьютерного зрения)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Признаками могут быть, например, 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b="1" dirty="0">
                <a:solidFill>
                  <a:schemeClr val="bg1"/>
                </a:solidFill>
              </a:rPr>
              <a:t>Простая геометрическая форма объекта</a:t>
            </a:r>
            <a:r>
              <a:rPr lang="ru-RU" sz="2200" dirty="0">
                <a:solidFill>
                  <a:schemeClr val="bg1"/>
                </a:solidFill>
              </a:rPr>
              <a:t>, полученная в результате выделения границ, например линии – дороги;</a:t>
            </a:r>
          </a:p>
          <a:p>
            <a:pPr lvl="1">
              <a:lnSpc>
                <a:spcPct val="100000"/>
              </a:lnSpc>
            </a:pPr>
            <a:r>
              <a:rPr lang="ru-RU" sz="2200" b="1" dirty="0">
                <a:solidFill>
                  <a:schemeClr val="bg1"/>
                </a:solidFill>
              </a:rPr>
              <a:t>Наличие цветовых особенностей </a:t>
            </a:r>
            <a:r>
              <a:rPr lang="ru-RU" sz="2200" dirty="0">
                <a:solidFill>
                  <a:schemeClr val="bg1"/>
                </a:solidFill>
              </a:rPr>
              <a:t>– например зеленая трава, эффект красных глаз;</a:t>
            </a:r>
          </a:p>
          <a:p>
            <a:pPr lvl="1">
              <a:lnSpc>
                <a:spcPct val="100000"/>
              </a:lnSpc>
            </a:pPr>
            <a:r>
              <a:rPr lang="ru-RU" sz="2200" b="1" dirty="0">
                <a:solidFill>
                  <a:schemeClr val="bg1"/>
                </a:solidFill>
              </a:rPr>
              <a:t>Наличие локальных особенностей, </a:t>
            </a:r>
            <a:r>
              <a:rPr lang="ru-RU" sz="2200" dirty="0">
                <a:solidFill>
                  <a:schemeClr val="bg1"/>
                </a:solidFill>
              </a:rPr>
              <a:t>характерных для некоторого объекта (например совокупность линий, описывающих глаз);</a:t>
            </a:r>
          </a:p>
          <a:p>
            <a:pPr lvl="1">
              <a:lnSpc>
                <a:spcPct val="100000"/>
              </a:lnSpc>
            </a:pPr>
            <a:r>
              <a:rPr lang="ru-RU" sz="2200" b="1" dirty="0">
                <a:solidFill>
                  <a:schemeClr val="bg1"/>
                </a:solidFill>
              </a:rPr>
              <a:t>Высокая степень сходства объекта </a:t>
            </a:r>
            <a:r>
              <a:rPr lang="ru-RU" sz="2200" dirty="0">
                <a:solidFill>
                  <a:schemeClr val="bg1"/>
                </a:solidFill>
              </a:rPr>
              <a:t>некоторому сложному шаблону;</a:t>
            </a:r>
          </a:p>
          <a:p>
            <a:pPr lvl="1">
              <a:lnSpc>
                <a:spcPct val="100000"/>
              </a:lnSpc>
            </a:pPr>
            <a:r>
              <a:rPr lang="ru-RU" sz="2200" b="1" dirty="0">
                <a:solidFill>
                  <a:schemeClr val="bg1"/>
                </a:solidFill>
              </a:rPr>
              <a:t>Вычисление некоторых преобразований </a:t>
            </a:r>
            <a:r>
              <a:rPr lang="ru-RU" sz="2200" dirty="0">
                <a:solidFill>
                  <a:schemeClr val="bg1"/>
                </a:solidFill>
              </a:rPr>
              <a:t>от изображения или его частей</a:t>
            </a:r>
            <a:endParaRPr lang="en-US" sz="2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Примеры признаков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039757"/>
            <a:ext cx="10988040" cy="493599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Низкоуровневые признаки могут быть: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Особые точки (максимальная яркость, углы,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0592D2-0D9B-A94E-9C7D-DFEF1B9C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2844120"/>
            <a:ext cx="4310744" cy="31316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491AD8-A288-844F-88D7-0C85CF1F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87" y="2844120"/>
            <a:ext cx="4279477" cy="31316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3185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663086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</a:t>
            </a:r>
            <a:r>
              <a:rPr lang="ru-RU" sz="4800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8194" y="1034041"/>
            <a:ext cx="11717383" cy="5409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Как правило решение задачи анализа в компьютерном зрении связано с принятием решений на основании каких либо вычисленных характеристик изображения 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Признаки  - типичные (регулярные для набора данных) характеристики  изображений 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Признаки позволяют описать изображение 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В том числе описать изображение в рамках целевой задачи.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Как правило, в изображениях признаки очень сложно описать формально,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При этом часто признаки очевидны для исследователя. </a:t>
            </a: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В приложении к некоторым задачам признаки описать все же удается.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04B725-DB93-4A42-8FAF-2A96F58A9A83}"/>
              </a:ext>
            </a:extLst>
          </p:cNvPr>
          <p:cNvSpPr/>
          <p:nvPr/>
        </p:nvSpPr>
        <p:spPr>
          <a:xfrm>
            <a:off x="648888" y="1808848"/>
            <a:ext cx="10716257" cy="40496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1065321" y="4030547"/>
            <a:ext cx="10394590" cy="2570284"/>
            <a:chOff x="1065321" y="4030547"/>
            <a:chExt cx="10394590" cy="2570284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065321" y="4110527"/>
              <a:ext cx="10394590" cy="2490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48457" y="4038433"/>
              <a:ext cx="2351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Histograms of Gradient</a:t>
              </a:r>
              <a:endParaRPr lang="ru-R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0261" y="4030547"/>
              <a:ext cx="913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Corners</a:t>
              </a:r>
              <a:endParaRPr lang="ru-R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92409" y="4031543"/>
              <a:ext cx="2574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 Pixel Segmentation</a:t>
              </a:r>
              <a:endParaRPr lang="ru-RU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6400"/>
          <a:stretch/>
        </p:blipFill>
        <p:spPr>
          <a:xfrm>
            <a:off x="1257018" y="4399879"/>
            <a:ext cx="3264358" cy="2115745"/>
          </a:xfrm>
          <a:prstGeom prst="rect">
            <a:avLst/>
          </a:prstGeom>
        </p:spPr>
      </p:pic>
      <p:sp>
        <p:nvSpPr>
          <p:cNvPr id="10" name="AutoShape 4" descr="data:image/png;base64,iVBORw0KGgoAAAANSUhEUgAAAgkAAAFtCAYAAACN7/kpAAAAOXRFWHRTb2Z0d2FyZQBNYXRwbG90bGliIHZlcnNpb24zLjMuMywgaHR0cHM6Ly9tYXRwbG90bGliLm9yZy/Il7ecAAAACXBIWXMAAAsTAAALEwEAmpwYAAEAAElEQVR4nOz9e6zt27bnBX1a778x5mut/d7nnnOf3LKguFVlFW9CVSG3REFjgogYY2JpoWU0kZCoPP4BovCXiCkN0WiBFSCYmAAGUaMmCKU8VB5CFRRF6kHVvdSpe+957dfaa845xq+35h+ttf7r4znnWnvvU4WMvrPXnHOM36+/e2vf9uxiZlzKpVzKpVzKpVzKpeyX8me7A5dyKZdyKZdyKZfy52a5gIRLuZRLuZRLuZRLOVouIOFSLuVSLuVSLuVSjpYLSLiUS7mUS7mUS7mUo+UCEi7lUi7lUi7lUi7laLmAhEu5lEu5lEu5lEs5Wi4g4VIu5VIu5VIu5VKOlgtIuJRLuZRLuZRLuZSj5QISLuVSLuVSLuVSLuVouYCES7mUS7mUS7mUSzlaLiDhUi7lUi7lUi7lUo6WC0i4lEv5MRQR+RkR+QdE5N8Skc9E5F5E/oSI/B9E5L8mItd7z1cR+W+IyD8vIj8QkUcR+a6I/JMi8otn2vkDImIi8j8UkZWI/A9E5F8XkU/j81+M5/5U/P27RWQtIn+HiPxBEfky+vfPi8h/5hnj+u0i8k+IyC+JyEO8+6+KyN8lIi9OvPOPRtv/qHj5PSLyL4nID7NPw7M/LSK/V0T+cPTtUUT+jIj8G/H5X/6sBbiUS7mUtyrTn+0OXMql/P97EZHfBfw+IIHABvgC+Fng1wF/A/CHgH8rnn8X+GeAX4znWzz/HeBvBv5mEfkHzezvONPsNfAHgN8GzPH+sdvcXgD/T+CvBLbAI/AO8DuBXxSR32Nmv//ImArwe4G/bfj4FXAH/OXx/98iIn+9mf3SiT4K8E8C/0VAgc/iZ7bxW4F/AXh/mIfPgW/HXPwl8d3vPjkLl3Ipl/KVykWTcCmX8g0WEfnPAf8YzrT/ZeCvBm7M7COcof7VwD+MA4cs/xscIGxwJvyOmb0P/CSQDPtvF5H/zpmm/7vAbwH+lnj/A+BjHIyM5e8Dfhr4G4E7M3sJ/IXA/xtn4v/zAC375X8UfftetPVhvHuDA4x/E/gNwP8+AMWx8jcB/3ngbwfejz6+C/zf4vv/KQ4C/r/AXwWs4plr4C+I9/7wmTm4lEu5lK9Y5HJV9KVcyjdTRGQC/ijw88C/BPy1ZrZ54p2/EmfQAP9tM/t9R575p3Dp+wfAz5jZw/DdHwD+mvjzbzCz/+OJdv4U8HO45uAvMrN/b+/7j4Ffxhnyf9XM/rfDd38e8MdxEPNXmdkfPFL/S+DfxQHIf8HM/pnhu38U+K/Hn3+bmf1DJ/r4Ggcdv83M/l/HnrmUS7mUb7ZcNAmXcinfXPmdOEAA+O89BRCi/Jfj558G/pETz/w98fMj4D994pk/fAog7JV/ah8gAJjZ94FkzL9l7+vfDVTg/3oMIMT7X+AmE4C//kTbnwD/6zN9+zR+fufMM5dyKZfyDZaLT8KlXMo3V35b/PxVM/vXn/nOXxY//wUz02MPmNkfEZHvAj8Vzx8DA//yM9v7/5z57s/Ezw/2Pv/t8fOvE5FfPfN+Oi7+3Inv/7UngNP/CfhvAf+YiPx24J+Nd16feedSLuVSvsZyAQmXcinfXPl2/DzluHesfCt+fveJ5/40DhK+deL77z2zvS/OfDfHz9Xe5z8ZP+/i/6fK7YnPn+rj3wn8elwj89+P/5uI/FvA/xn4fWb21DxdyqVcylcoF3PDpVzKN1f+bDr8tG+w7ho//8dmJs/4/xffpo9m9qmZ/Sdx585/ANeOzMBfCvy9wB8Tkf/K1zOkS7mUSzlWLiDhUi7lmyupij+lbj9WUrr+6Seey++fqzH4OsvbjOuti5n9S2b2d5nZ7wDewyMi/m3cqfH3i8hP/Dj6cSmX8h/FcgEJl3Ip31z5V+Lnt0XkLzv75FLSd+F3ngodFJG/EDc1APxrX6F/b1vS3+E/tZ8E6psuZvZgZv8sHj4JHn3xO36cfbiUS/mPUrmAhEu5lG+u/AvAvx+//14RWT/jnf9d/Pwp4PeceObvi58/AP65t+/eW5ffj6v9P8LzJZwskc3xaObFJ96bzuRXALgffj/q4Hkpl3IpX71cQMKlXMo3VMysAX8r7pvwO4D/u4j8jmR+wUB/MdIa/8Z4518F/umo4h8Skb9VRG7j+W+LyD8M/Jfi+79nzJHw4ypm9ieAvz/+/DtF5B8Xkd+c3weD/4tE5O/F8yn8RW/RzE/jPgd/t4j8xZFzIuv/LcA/EX9+Cfw/3mYcl3Ipl/J0uUQ3XMqlfIPFzP4vcRfB78OBwr8IPIrIKzy7YJ7Bf3B47b+JS+l/DfAP4VqIL3B7vOTzZva/+sYHcLr8/Xjf/27gdwG/S0Tugdd4P+vw7Ns6cP66aOfvx6MaPsPDKlMjswF+t5n96C3rv5RLuZQnykWTcCmX8g0XM/vH8VTH/zM8C+GMO939Ep5w6HcBf2R4/jPgr8XBwh/AwxRf4A6D/zTwO5+4t+EbL+bl78UTLf0v8f43HPh8gvtj/E/wbInPzdkwlu/id1r8XjwD5a/gczDjc/i/AH6zmf1TX3Eol3Ipl3KmXNIyX8qlXMqlXMqlXMrRctEkXMqlXMqlXMqlXMrRcgEJl3Ipl3Ipl3Ipl3K0XEDCpVzKpVzKpVzKpRwtF5BwKZdyKZdyKZdyKUfLBSRcyqVcyqVcyqVcytFyNk/Cw6/+s2Y2Y9qAhpjil9cKUiqlVIRC04ZhSJ2ACqaICEgFmRCpiK0wKlYKMCPtkcIGbAtseHz4Ap3hxcuPmKnMpqxkhUlBAWHLJDMiM49zxcwQmxEUaKgBVihlwhD/rxSQgmqD/FSEJaBDUClelwglItAL5s8ImCjYBFZozCBbis6AYepjLGWilAm0UK6uYKrowz0yb2himFSEiQwXLwiWbZSYSyqIoNYwGlIbsrlFypYmG2qd+f6v/FHurj/g5t2fAyomxcejM2ijiKEYjv0MsYbojManGa0u8Z7YTK2NZmusXPl2MChiGJHGzorPo8744sfEZHVSECkggqlSimI2YVqp9Us++eEf58U7/zGm6QbEMFNMZ5/zHj5viBmGUoAiFeoKFcV0QraNUj/l/vGP8cUXP+Ljb/0i2833eHh973NhhaoFLVvafM+8fWC9WiNlTWuKCD7e7Gs0a7HeZvS9QfTKRMi/1BpmDcwwiWcNMMVsjv8F5JpSX1CmNbXMWHvF9v5T0A3NZqYygRrollK2vi7WUG2ozoD3VU0RMSoFs4LZilKvMbaYfonF5iyUZS1kiFIyXz8RwXpahRyjv5FRTaraf0eEIgI0XyczPxNmfr5FfN+b9TMDPiQzny/Ezw+xv0XqMOfS32nqewaJfWrNxx97qjXft6VUnwPEV8ZiZ9qMiGK2QfURsRlVnzfJPqphzRDZINxj9pqCP0ttbOYHmjYkOm4KIg3TR7AtwhYJGiVmqOxGgnVaciJAzMxOfiexHjn3u/XI8n5vCyg+171+pM9LX2X1T/bfN4UxkC3XYSe6bb+v0v8h19PPSo7P3+n7QHcr2Amcs+FvOfJZtj98t3wu8Zrsjmk/Mi/qG+m7r5H157Ovh+/4MwffH2tnHJ+NA9r77vhbe32M8wigwrG1P9uXY3/2+pd+7b83Ut8S+/ov/lvtcCA8ARLMT38wYo2dpphIdERQM7QpVKFgqM2ImS9sAUwwgSoNNYEmmDpREBqw5fHxCzaPX3K1vsNMkSIUU7BtEAhoplAkOZcTlSAs5CEpBtIQBFWYmGKe4oTESZO+KkYRZwBixZmTCRYHTSooM5SG6UTFUFPQLUgBKiUIq+mMSGG7bejGkNaoCKWskNUVZkKbZ++3KCVOW6OSfN36STYaM6LGpDCtt2ztFTfXjbuXHyBSnZDGGCyYijmCc5CBj9s6UV/WNc+BmmC6QilOWGwgsEnkWfaAmBNuJ+4l9oBG56UzD9NGA4TKex/8FKYFsxbjU183877ljrbYsiaCouj2EWWNFEGKYvM1N9Nv4vpjRbllbg9s50+5Ld9B5xcOZmhM9YoihVoKZr42mswHc2aff+nA7KT43hgOGkS/zEC195EkVtlvEcr6JVd3HyH1lrbZ0h4/4/FxgwC1FAcy0xprGvPQMBShUovvOW+ywzNnvk0QCuubW1S2PLx+5YAnQKV1qrBcqCgSZxfBpHZGYtYQlUV9KMJIFWR4N9eyqfkeL5VSBdWZ1mKfxdyZmgOBAHs+iTHnibaRII7SwYpq7KVO1RK9Ob3J95N0OhDSAJQ4eFOlBFjzvRUoCKcFJo/AA02/oNgrzB5o7SHAg1CsURJsFzDbIrWhbQabnQ7RkdUyUcOfORfHysj3c2/JAWM6+uouwxo2pplERd5vbB525vPKAQMf2+37exiBLEtk43sGJaWrPMNBakcgku/sgIwTfdnt6LJH9+d4BADHXj1WDtfp+IydBQbPrP+52QXGaT4Lgo715Rlt7NYjnaeqgFNHuoB8rJwHCfMMokixLq36Xi3+ueSGkJDYtR9opxMK4sSryYwGwTDAxImuUKjrG65XV6xWNygrmro0VUUdoASzUk0i4wBBzLUIQCdSXaozoTUo5kx4OXCxkTPdu86d0Qk+DikgWrz/JYhbjL/KFm0PlHqFRmr5WiumTvy7RCzOJFNCKUUcKHYmoCFhBcFVQgKwmLuK1UcnwK3yav4ej5//Ud65+/Np9oiVKRh1ADackTvh9rlwQu0/i8iyGU37ATcrmBRQ3ZXsZekP1vw7UdBgskk8EZc6g7CUbESU1pRJ1rEZWgebFiAhAd6ONDIwBdRo8ghlpiLQVsy8Zt5+yU39Frc3H6B6RSuPGDW6VKh1HaDEx1GGNZdA2H6+ForlEr1SSgnp1yUj338BcDr+TjaboAraZua+/QBjS2uPSJtJ2GFFEJvYbJVJKpQJtS1oCY4R47cKKJU1QmjBKpg27l//CGMLZQFxEuAs90xqCFR9XKqu+SjFz6trBB3cmhomzQFHyTnQ2IfEmfID7mDB5ydFUonvhcBXAVb7GRCnBX6y6iI9BQ2QAlICQKTUYxbrn6BR+tl20BJAQIQEmhLnJ0Gu0qDl3pqhvEb1NWqfMs+fUu01RWZaK12zZCqoaWhVGiI5RnPqmZqTPCFniPdRhifDn443d+y8z2ImASpECqWUAGpDxc9FB2O/jrYvw88RBe3glP6MiPg+M6fP0s8TB+9nO729/Z9IPw/73ZXnzNGZcpLh2ptO3nPaetMXOhv4RtrovC/ovc6Fx+3MrLBaw2oSpJ6u8DxIIFSgqs4wdZTYQYowVZe+NQjJzsp36T1QPxrELwgPhMR+haA0q0FI1Ila1FOgSzYuJKR6snWiYUGwJWnOsPAuiwUwsFSvJqHVTvDUov9BeE3VPxOhmlHKA9Zes3l44PbFGg1iPW82oeZ0cUECQEEJwrtFzBG/iPr4MX+uE0nttFJEmHRiW2YUo9iE6iP3P/xD6Id/BbZeuaQoK6ZpTVmv2T4+YLolJXTp0lSCkmT5y2ZwJO4AIuTAXDmw4tqYqWIoqi00RP2J3aOVp9gUEQeTYuJgS/IEaP9/0U6FPsEGcwCEdmSmiGtJKILRkHkKBjFRphVNlVIdlKlKIORgmZIaCw1wJLEfB8Boy2jarFCLMy+p/d2+X7q5xZ8fCb3oI9hrRO6ZZEupgrSJZAfNhDmF0jADFBnrFB8nwVSbI/2yqrS29T0kvu/7Eqj082VxDgShlACAKEKjNTePlVIRm8DcBFDiHCZIac1Bkp+I6udLwGxGm4PIvosCIHQaa0HprLlskv0UZ8B5rrzvEgJETIgtph46gw4IlufVBMqMFFkAeYKJPDgQoCHMkKK+j801OVjp2FZkG22XYHJ+LiVBKwG4EoQPtOy5TKXj5XzFwFoKI+3su3CcsaX2zcyotSBFaDYPDb5ZOWjikEfvVj3y/YEW7EzPM9rY/66/f9B47Js34IopvHq9z3vvmJnhyfJE1ft19r4sssmiFXqTZneeT+H42W/T2oypsZ4KtQQda6dRynmQEDZ/Qwkx3ol5BUzZbjdghVpXOGWiH15fKfH3Qq1RTN2OSLLohACSoiNFtzhxUswGiTil3wQfYSeWIIWLPOXMadnUKaEszJl+0DSIXOmqKyMRekNl9jpVKGyR8orvff/f5+7m29QiNO01hSResJJ1+HiQVJv6GKSk1NKo4bORRMgRs2FirKwyS6HJlqkWpvmKuv0+D6//FFdX33ImJkqbZ1SFqa6Z9TXdm0C9fbOGMkcfYn7ATUbqMnVRc78DSrDvQpFCCX8JU4cwTsZlQPXSfzgPtvhuRmym2IpiK3xGUhJPoJbzElXIYrLImqVsvb22ikMwMym0aePt6YTaFWVzHUxhpptJrLlZi8FMYKOeS2J+Yk+HfdwsdqQ48E1tBISmxNU8znQG7VQpjz6u5loDQzFx4i3NTR9X6zum1RWb7Su229esIQCMr5nvZMNsgwo0K6ymK6TA9jFBWmqHlv0tUrAEHCJOeLJfzGw2X7JtW66ubpmmWzSx40CdFi2KuG9NAG/Ez3IJzZKb8rwtDUkyt5zF+c6x+BdlBwgtjiCLkdwxgHTqXro6I7Qe5pDMv24BbFneD2afqmkRRWxLmzc0Npg9IjQHAdXbEUvTWGgqJQUM633Mv0NBtbNfnyxHOW0BrUzTGuU1oxnwWSxKgk5oc3DQtqlIPcmg37QcU+nHFwedcT8fcQ3TV2pzaftgHMfN5M+tmTy3f86UsSt9bEfR0fHXd973f95Mq6Csr2BaJQ+O/X8mhOGJC55GG3LzQRXpp8VC8taQGJPl+2cpvQrpXJj28bQyCQLF9QklmRrqLn4KszhRTOLpkpaBts50xkPdLdumIZWC0RLrLnObtnEMU1d9drNJNweE/0D0thTl8fU96+mW27v32MzQBNbXV+i8XdweTCjmToXNXI0jlk5cIMFAtw+vWd3cYTIF0JDEM2BCky2ouqrclHfXH/H56hfYbJSrHK/5omt7QNuMO1mBhYmlq/QtoWuYNsKmneYPVxEHk1xEHjBo2633O+ashZRXqjs++qxWTIUi6pMiuFq8FbRsmMuGpmuQmQmQ7RrKA1Zm72vuiK4G8v66T0zOm+8pM6PMoEXw1jdYmWldS+Dq7lxv17wvh3CxmdsyLTQER9XS932YRyRnxGJf2y6DTdV/qvMdL/qKhgalxVkwewxm3FjVyfdN7lxbzo1acylRZzb3X5D+EmoFsbIAqcRoecDbCp3dd4CKOxQbTKsXTGsQasx3jEcKqXXqkrM2jBoqfgdvQnUQoqFZyXMoix9F114t5CE0ALH/4gCkts1NVHm+wiMvHSM7yHVthwSx19n3ZSlp5om1tobq1s8Ws4/BDEqhtdeIPTBVmOTa/Tx4gNZInx0RodTqEhZ0jU6WtNf2j230TglWZB0GLcC3/xNbSo06OYF+2Maam2sWGurjOic159bN/ZV96HSj76YdyXx50pbncgxPMJij2ox4USS/t8PvYzJOghdbfh48Mny3aIqOA6nnjOFo3442KJ039f1L/+p4273SI9/vYacjMxn/jrzpaFXL4zb++TwtxL6fhEGc02Vn6Jl6ngAJTvG6rTHt/mqL5IKQDnOY25SX3Zt2csFGph4dl/7uZ8yPn1DKS6x8zH25ohRjlYzc8r2MUlBG1a8c7KLlUCzOe8HsJbzHSe9t6Y+bFAckpog1CjA3NzcYxmr9kvfWL1Bz/wsTZfv4OmyzFsSzsipr1KBZCx8FPzFpCd88PjBvHil3L11BU3ZtsIWUqJxobc0ocstP/oa/iVImVwcHZXKv+IbZBvTepZQ2SmzS284eiIm3Ig5iHA8Es7DUGKTpKBh1MEgNwFYggGCJnhf3Gi8tVmjLZv6UF9M7SDKmYhitS6mqgDn4W8Ce9U2dTm7OTJxBaYAAVXWzV5orImYEC22FqyLoDnR9PwyAARkOaOqjfM6Wzy32j8bc9R08EJI4J5r+Mf6ZWBqRnGK39prWvF21ufcjz8oiVvqeLAWszQgVvynZTT+SwCXOYEvfAxFqdbDnERmujSgS2oYuVbXQnLjqXlXDwzm1Lg3T0qdL4/yn+SajCHZLmCAsTQTNwY7U5Qx0wIZrAUPzZLZdgEWsjJMRDVPVHFCi0HSmNTdD9e0pM/CIsUV143MrQp2Eog3VDW1uXE2VeWts4/100tXxjO5oKHaLWDhq9pManw8762wRQ9uWR91iJd60QpkmrG1Qs+4/c7KKnRlfQMnO58uxXR4cfx+22lcpB9EXnAE4MvRx6JsM//YzNfZ5ZIzHEMfXqSUY52x/pk81MzLtp7oyfv8WCpLd+p8HEJ7sxzPKeZCgEfqlrTO4PBESBNwde5Lx5iYJImLhoY0f+FzxUsAkVO7zL/P9X/nnuP/8l3l5/Zv4iZ/5G2llxbbMrqYNRp9aDT8Uod3AusrLIytwaSVPjrZOfLtqr4DbSxeCnISpP4cf1iLGvH1ktVozN5e2SzhNJUO1uS3hcsWJ+DRNTKVim5mMPNDot5ixvrphtbqhNemMLsPLCuEhrv57K40tBVixWn2EzltqMK7Fwcs1DpuH12idWV/dYfGUM6vlEIoNp9Wsm5H8b4cH3TfBUhXr72rMu4RUeX9/z/XVTYhYro5pdaYhTHKD6p/g81f/Du/e/SUI76K2ptR7WN1j2xXChDFH84OnPrlnBJHqICE1Hr5ke6aA3AfhMc+itrQY0cj0dw62b3TS7NR/H5wTEwT3vTe8nHUvPjPZr2WNUsy0mPMOHGz5mbBEWMIOS2desY7ePVprzlCq71k1TR1R+MPMTKVgreQsxqouLpwA1qyfpd6OWAj+4l7/SPf/sQA2NQFF7p0UmS32juWcpYDR9VNdW5SaqQQUIhI0AQorUuPQNE9nQWSKcXjIqFg4ZbJFzcMW1TZY9NW2ykoaj/qI2oaNGshMqdsQfjoJiDEHUB5ljDPlKFMYmdr+x0qAjGUPGkZrjTpNzG1zUP85M8Lz+cybqaS/kXJiXvYfyV96f3+M/R7X5Wuo7Kt9/+dQOQ8SrHloXydBkOoxhM7YNFTTqb5cbM7ObrvDqlhIOU5k5vbI44NS68/w4Xd+lrsXv8BG3gnPYzBtnYh08wDp0Tx68qd3vduRUz3tkQmjTdqZr+kijQkr13SIe/l3bTSG2nbXmVEmmrnUJeK2U5fs6qAVMbabL3H1sHnkAxpjDpJtJWzeTiwNt/MWEXcQTKcrHJhUc4m4yCP3j19wUz/s3y9MzFitVmw2G3R1FZKedGKdDMnM2/cSc+uybfC/0BnHfLmGwec4nQ0ltAnbx9dMRVhf3XU1aTNQWwF33NQb/oPP/gBSC+/c/DZUbv3N5tqBNG54Uz1QD/JzE5CGmHSAsgAY68wnfUoW82ms17KRl/EPH2UoXmeQ5m0qCUxtR2XqXu861Gq9vRLTZglSbJnzruka+5w1WLbloLNL7bhmKgVbH5IDXwuJf/EmD5AmDWPDl19+wqpMXK/fY9aCFgmgGO2kGjpBt5hH70RfS551Kq7Xal07YtrCcXDugoOphdoj3k6Hz9xfASJ8b4eWJCJqXDvoTN9C66ik1lLoYZYQzpsxjnCEbuqgQUwHn4IGNoNtkLJhKltae/D2a2hE9spOvoIz5bT6vU+azzEZhdCGZxZhRSpxtszHP8s+fj3oz36E1mGRhRkbpH3kbfjR0/Nw9NPjz+0wfTl4+SCG/wRAODv3J/v51bnx16ysOPyjCxBfYztjXeO+shPPnClPgIRtxP+77jMFhsXuuzAUP6ApWTgT9qREjviRGh75TuxKhalOXN3+FO/e/CyNNQ/qdvJreWBSZZuErPsQDM5vScgH/o+UkPRDklQNqSJUySmtZ9hZ1Oaq3Ila1tT1tUtmmy+Y5y2r1QokGZi4n4EIpQjWQnVuzcFQEt++HhLhaNFSgAkHVhpR+a5yNCuUusJKoc0bTGaKQWkrqgl11Sj2Bfdffp/rm3cpEqrnzlSNsrrmqq7jk8EWjKdT6kmiYgzOsJqDu75hUpuw7KQeWplMLRjT7d0tpVTUGoKHbFK3sFnT7FOKCh/c/no+/eS7vHO3YW7V+7q9gnLv3uq26tttVPWmeaPN7oVeSsjswTRKcmVc4i1SvB9Jg0YpfIdh78lfOT5SJR4guMi4kNDneenjssrQc4j0+oKRhZNdRpL4nnTTgFtXujPL0ldsYa4BPAwN34MM/V1OXzcT2fJ8XdXOUEtEamhIsr7+dKczG8BDaqZSsi7doTDOnC3zkNETPg3hsxTaBCm4c2+bFy1CeBKJ4X5MZuEPNKO6xWjhA0FodWIv9qiI1Io5c5US0UnWaLN6FIcotSjatpht2GxfU6fmpjBVmioq1vVEO3uP4cjsfx9jGCX73Gs7cNRgCdm0/vtInZNOBNxlcVoeGjtSukPqfv9SUzWcYWPZD33+Ldf4kFFn30+Vt2KUI/N7E9Bx8Oyyg47345xO5WvkvG9ZTias2vldONtXW/bbufrHcMfl+93f33RGzoKEIhZRY8GQw0NKI1+ClCUJjy070JE91lWCtU607pATGxp3iJqloKyQWSjMwcAr2orbGkNiKCkx9QOnvV/dGZqoN00dqXZ0sryo2o0ISQSKIsUrSHu7lIpMK0wnRB0EVFli+JUSFvC5Uw4FT5AUdWgy47osUqr9OyEWcWsDYXG9uqXUAo+v2T56oimRrWedNMDWXK1fdqk5JcEM02tMKWOGX8UYsz74gyALMbScx2RUNTqbu0CDOHm9Pk8+v9MUWph0epQKuqXwSKkb7r/8IaLv8hMf/DytNWZeUz3jQQc5y+EfVaJp2hAyf0VXWGe/ws6+mlZoK0NiHnZMDxmx4mGcYZZYdniswwJMfJwB5jJE0BfP2w9nwGSyS1hT9j81N5mlMUL4EryS+ziNAFmvxs4aNCVJZZPSBvhZ1iXWyXx/YwWxFXc375O5KyBAQ62hqXJg7f4lOR+hARzoVDdnmewxwz6CMPsAtOi/M/ZSXOOmbZiHQc3ubVVf3q4tTHNLw6S5Xw0VKSuM1PBlbhUiM6SiugXd0tqWpn5eVDbY/CXCFtUt8+aeIjMJOHYGeqwcI8TsAoTTRTpAmGdlqhMRRnSCWTyPZNvO2kdLo+mi09fwPMq98WMuB5oDGIb4Nh36szCIg3KqD+eAy4maZJmjpZq3H+OPI3LjiRDIBeVi4kmVepKaQsG93bdqFPGUuhIJYUSUtr3n9avPeOfFC2T9Hl0dhqCeLpA5HJtWPLCaFK3C1lzNWXRQxyYxTFPDiMzjK7XmDLHH2w8SVxK5PGx5oIqFE5kfsu3DDBZJWYK2FzJyw9DQhDR1OzklIQss6vhIohOql8XbvvVO9HC1TvSgPTyik7DdbKjJHIu61kGuUN7h9u4WzO3SIUKGycJouoQljVqEXZNLSJ2yJFpSE5Y8Dxozlkpnn6dud8e6I5qJkOGDJkC7wVX4j6CV67t3+FO/9gf4865/ITJTevpsE6WogyT3b0j7/cI0MxthKe6XoM3X1bqd20Fay+gQ1S5RpRks5yBV0O4fUGht5Zoa2cYaGcWKhy6K53lIH4s+aZb9WkBZB3226F4k9rhl2z06Z2H+C4UI1XykfO7z3RFv12/E/qxxDj0boIPAErXn/BXMPJnU3JRSJ0yth6l1xgJd62Y2MrGI9SuGhyBL7NPUPA0OyI5cSe1YRhJpj5bBPwtzpAzz02yOqo1SLLK/ARbZDqVQyiqY+hS0o3UBxf9ptLZBZMZkw7RSzB4ptsEm96Wqq0prK2qpzPPge7EQuVxhdn95s7IrrcWKCaHdOA1KnqTx57BMf3kEq/Q97ftSjgKMk/049dgbzMvRudwBLU+AtF7ejHm+aZbEg8/fcO2fWrsnMyaObS5LebpuG2nIYV+WaJM4j1/DWsITIKHb0+JgO7NrNDwtsat4PQmwM+Ikaq5mrxU2D5+wnR64Wr3AWWfZmZdKgyLMVmhWYM6NEWrQcDxUzVDClHzTFcvvkFCcCTnzsk7IC+H3bskAww4oAlZpkZCmiFJsm9jQCXCYM9KtTFJ7IQRzbYhNnkZaKhk2KBmznXbVUd8XUlUPLQuUUcSw9oipUmggW5eEFYSJWiakeCpms9mlXGb3r+jalhqE1vqmcUkvExQlITF69kzLsEgn6Hmay6BtUF2YSGqJFqks7r6wzObXqK2wYWYlH3NTJr68/y4fvPiIla7ZmLqkaBrZGXNevMMy9ABsuXcj8vf7bnNdjgk03YCsPXsgvjSuVHAglP2s4oPcWjAgeXTmJ1cOGNSQeYVNGyjNE4jtUc40WVnMmzPK4cAs6pnhtbRDezKjEmPSVK0HQdchrXInqLkHO5R0E8xkjfb4Ix4fv8v1zQuu1j/N1hz4WEatmO9H0/QnCgYrDrrorD1MeWaRXDA8HizPIDFGQ9Q1e/67A9C0RrjTcAICQZgQq/6+hPkEKJHUqIZjp+ocGr8G4hqJ1BJYW7R8Hmbr95OU8KGwBEolzlV7AL137SDGrOaggUKbXXNTbRNjTkfZRT+y6y+yW57Lrmw4ewkqB+Pd+XKyEeG5VSDhBC0ypqLgWYx5n6m/TRmw7vnnxsE+xc3yZA+S+FcpHYQ/0fzXUMa+HvTdjjx0UEF/e3h0fwBDNXbi852SSOSgkaPliYyLGdpYdlRbVdeYrthKociW27LxA2+Z/clJ2yRrbu4+9BwikYDFnbE87S2pNg8SKLJIb/3fGHlK4x7V5r8bydyI8Ctn4E5kIpwxULZGpsMePmmENF17/fl5mgN8gl36X8K4LHiBM4iSaZuDaYh5X1Td+9wZynHis3jm+2in1Qqrxvz4mn5vhgimM9sWkmJIfZ2ddm2PDfm3F4e3GETXMKRjXb8ESoy0dabPQTJBb2eJFFik6dyN0kGTmGHa0NICrAlWbpjWP0OzKzQSNXWgSzojLir9A3tazxbZQCZnCt0ZK9TmTaC4SanQqfNwYoKJtJXncqif8+r+D/FiqqzXv45tu2Nj0FYbmB5Rq0hz8NpNEwNY8PsP4hKu5OZGgLboa79XxJ/zzH8S+1Yd3KWfTTfRLfvEJLULcTeJuPmqyEydPOpnXYTP9Zd49fkD33rxAlYfLqsSNi6fgrZIsuGXUKqDMIs9r7aYyCxAHB0oDASkp9ZmSeWM9myqGSrNQMgyn4n3p9EspNvYSe6ImftNwISWQITqy18EN4NlKngHFA4QHEi1yPCoCPNslFqY1ZhKmDK0UcQdLk/RxNTAneTVNmyFM2Xfb+HMkzvffxXV8f49Bqfae1ZdLNqm3TcP3z9scf89OWh617T4vB7t/PWGc3ZsDY6/9maai6+zPKnJOQEMlgoO8cHuPI01BeDYAWGny1mQ0LeKaD9AToQEm2YahaowYWxMmHViJRqX6vjFMrcvPkIk7LgkM0iqGC51cXlOlbo38AAGnYq6GrMHkZmDBLevEmGZJfq5AAwzi2yA6SXdcZnfWhgT1s0r8Z6G819n5vmOhaOBpJo3rN7J9OK/Mk1YKczbTddF7C9HiUuwEGGrM7VmGN5wl4Kk2ppgKHkrXoK3jKRM80o6eObIGmlbHjLCLNsjQhgTHPV8CsjB/rFer3SG0fdaJPoxaRRWbGbjo49/C1aumZvRhp26jGUJjxtVpj2jnmRmT+Hq+joiNpc9kZLrADUjSiBU4zJjGtkxZctKoD18l1/+lT/Ih9/6y3j/w/8E6DvhYPoAtibzJLjpZCSYzmhJnw9CarZIFdZDc/3yMrMRJOSYDczTnS/OebHMOd+2eP279irMPfOEyQqVR9ZlzYcvfoHPX30/fAq1a2ISwGUq8m63Dr8Kz4tQyUNYsu8QY9oMwNZ638KLIaYiAFz6amSK9HDMJFK6p/+nR/OozwULyIMUDgIshQNqKeJmNPOsoqWul2iBuF+hdP8P9XwSJcOgC1dXt5jOTJHGWaN/gi1C7Ih/EqiOe733j4Pypvx8//lFNfzEe/2fsa5j7y2S5hip8TZs77Ta/sTnb1jfc6duee3twdPblNPrcgKIPe+jnT0wfv+2ozsAFjb8PmgtRuWmP/ZmLT7hk5Aq0PB+l8iNQKPWVxQzpL1g04StgKrA5CBANOXN4hJ318sWsBYJ1twBsKf8taH7lgTZ+oFy27V2m9vC6tNpzd92RpJq6kg0LN6emYCGuj88zl1yo9vGc8IXhjgAHFL7kRJSaEmkdIaXGKjpFrMajJPQMozza6EC9lsS1ZTNqy+pdfY8C8H4s+1dL9YSmpEctiy7IZP5kLb9PlWhZYn2A5yVUshcBLlSEv8mfymlUMoygIxyyMiHBE0mocNpCgWKfIR2+3bMY7dRL/Nro+MhQk6Yhx02Hh4eWa0KJtOyP9Ic1LJtNz+J5HoFqFVx5lQfsbny/u3P8Kn8y/zgR/8KL1/8DOvVL3ioIBuqPGAUD8OFSFe9SPrddyLG3IFchj520JPALphnpgxm0cRYJDzKeV6t1qgac+YOMHXfANxk1sR9gCyA7cq+zYubj7ESd4QgXTPhqaWNHl3EsJfCIdPNDp63RHXR5mWIck9VnoC4c6zUKqavgwNLSadhHECJxP2bHexD3pGQ9MATGaUZ0jVNUpzG5PzUiK4wwgkwnCEtMi8SoMIwpmkFoqi5E7S2mTSjmaOQDkZ8DeJcv6kkviuavUVZ6NXOp7JbdTR2upEzXR4VgDtA5yvw3H3g9I2w7+NT85XLUVX/G7xzEiy+QV+f1hgce+fMhOxtw6O46ivO5fkQyORqkgTHD/lm8wO293+Y9vCKD9797Wzrh35AZaZphgUuzktuH0sCayAZFbF4nIN4TvJ+g2EyxdQaJAOETPoDiZazj860BOIa5ZRcmnvcM9GYcBJVkZ6lL4a7Jzgv0oUtklUmZ+qOiyERmrAEbRW3meuMldTCLAuWteZvFhJzYaZtvgB5oF6/OyyP9P4lc/XQujJ8S5cGF4CwtOQOcsQ8ZX0OIvLWwBDfydmVsYaulRls9amSCVWyojQt7m+gDasb5jaFX4RHWtSiKO4omsx2vFK2S83BSMWMulqxNsGvOF1MT87vEgyE/we5PyL8Vf1abikbVGHeCuv607x49zfz/V/5d3n16Q949+ON+6ZY9dS4ZWCkfTPEPEiNPP6KtXCis+iLJAgLjUaoz2MDj0sZFWbIn4PXtvU0zZmVIgFna26+kdrwZNTuGUKZHWhSKZnPIzrisQYOEswc5OUNpZYakNgLOYZF+xZ6iLHLFj3r4Hnxp3CzgTNrAzfjSQs/i5VvLYfqpE4itReu/QvAR6GZhkkxwhZNI8x2jjtPwv/FGk3TbyhMdoXIIPmIbWfQbdQcQKYIlpdiDfkunirHCXsKKEuo4cn3vsFiu/94z2Tpm/99+N545n7cxenobvv7IOZtejVeqPRcM8T+Y+N7T1XRydCJ59Jf5/lTPPK13Zf2/+4Xoh32aunb11SeTsscnCmveS4FrtYPfPFrf4T26hMe689h775EgBWNzAfotuzBfj90fLw0JAlUEqxE9+kVbmaUntY5AuKkxEVJyVRwD+6u3kzJPYnPltevv8fDQ+O9974FcoVJxagueQ6Ao2/P3KgWfgamgzbA0+qKNjzHQguyJ11qXy6KSiAzfG+QlMWFTKPQKEW5XgmP96/R1W1cRS0x5pRRM649L85xRltSok/mGg0lAU6AF/l7++51+67be/3SIos49pQkYysU874O3u1VkuQno25+F4YRGpwt1i/oiT1hTryx6sZxlj0xSq39AET7q/U17hC73GfRmSIWYLAOh8Ol8fQDQLawuUVl5pEbPvjod7CaP+Lu7qfZMKN1orS1O0jGbZ2uPSnMc0qifn9C5g5YHFqF9MLsWpW938kl7yNbHCDzUyk1fHfoe9LNJmHgaYWVVFoxdLumTNDqPdKuMLa+fhjdmTTmATO02aJhsYRhrolpGUUUYFUwpJTYM0HlRHo/SC1SEXdg7Pd+LD4/alseN/es17eIrHx8AfQk6Im2xV/CozDcB6M1vzdlVUHnmXm7wRCm9cTDdsNqiguoNPZB0pN0fNVGEV/DlmmhRTtAdrJgkRTKdpnLsvOWz2z59tBguPdOAPlnE+k9hrjjUrPTh92eHdSff+8zpSP96Gv43C4eq+PY62+gUTmZO+D4072BNwE1Jx/ttH2ofQ9onR3zsGbnurMzxP3fT7x3HKTYzvou3418VXYfeAbMeu5cPmFuWKTdzsARVvVDPvzwP8un9j3q1ccIymwT2/De7hs6CEySF6EgZWL3eszI9CZTgIUAJZGkxdnigvoVPD+DiGc8tIVpYXisvgg2XH0pMnF1/RHaXqPNqFP4NthC7IHuCe63yAljOmPSqVHEna/KPTZ/zjSvKTc3POg1ZisPC5SQOHEnOJconQC6BObJkzBFcQlPJk+1W1fvUrTR5IpSr+lhXxnCR2wK8T6NYWml32WgzG1xOFQaRYUa0R8aGhSdDWTDtLqiqXlSokyIE852iW5bSpqhEUBCeIzLhzChmLESZRZPdlT1GvArkWukchYEbcUj7YzYFX3DuY+GFJpVSqQD97selvTXJFAxo9vuLeRvqXhyqNBA5ZXjOkXypq3vt/oh7/3Ub0fN41+KCSLNJVlzfVQtftVzj7JBqVRsbhk2gpnisQpxv4C5eU1F0TKDRuREt59nkOwuwy6lkqGQEsy6lUbybjezBUBSqGX2OdeVpySWRilTdDPBVpgryuJn4ufRz4rPbSb5pjPszcOvUeqK6epdZvUoHM8B4mttJe6GkADq5toXCedMMfP1F8PaZyBrZLrL3cusM1Ia1OZdpCJNEVWmIjTb4tdTz24CmnAhYDOzrhNF0uwwY+2RpiDTGp2FabViWl2jW9ciyfoFqo8UaYDf2TDPc54Y6iSLPxGB9c4Q8ZPlTZ7vIEL2PgufikOYcvjjFBB4Tj9OPTNoUt9KEv2m5+25VZ5g8EdNLkf6vK85WuCZ7X7/Jv2xw99PP5+g4Jh66rDuDhie0S872DxPlycyLo6Vpx0TtlKhfsyH3/4IQZi1AZUmmWnOWNKqRgVxZbLFZTTS1dQ+a35pTPgIRKTAcvnSIGViWHsEXKtQpaR3AF1dY5DqxLTKl3rN3curzlj7WmV4F07whQVhybCTRNIxzRlVacJcvscv/eDf4KN3fzMvbn8rW8uQxqjdXCosAUiszGg3T1SgUqrPWdNr0BWygmn1HiaVUiuEhmS3n9LBwOJkmQyTZZ6i+6oFsQ0FRaWxvReuboQffv4nef/lT2G2Dls0XepfDNmQDpqIdZ8GC0YkySzV90aBuObYAkWo236qArOH8E1+BXCz1PYse6SnYpYW821oaouGlK7aT4cDlqWeAKf5V0bMWPE9qB3qhDbJhypqsUclpFqhzTOt+7rkfMwhgS6RGa5FW2E80vQzVB9ZTWuKrWiRgrrb0jEHMSI9YkaIePrYu1JiHtqVR4rIJubDUIs7FSICwgmKAyXaAnaXhFt0IILtO4nmvikdKIsIV1d3vLp/pKwLtawCMLsJwbBMh4Voo4qybY+YLddoq3q0wbSamNsn3N8/cnP9PlJWiFiPfkH9vDdtbp4rhSJQS3WmHRFRm81MCQWYzs1vSDUw3bKqfpGTd0n8wjOdqcWBukmlyCq0FK7BqMWdIxWP9nBF0EJBdootmp9jZV+zkKLU88qh2mBkZotJoCsoep9O1vXkZ8cr6Ax04Yhn2jpf7TFty/ly7PlFyHkTprzP4Hd+fWY9ByaCPf77lKbmsFPDz7cCRcfn87n9eCvAN5TzGRdhUFtGa+ayv5TaYYyDHu02Tyd2oye0X7Xs1NwBBfFOn7l+10Ci+uW0CHSzAkD1jmHmxF5tUcVLJnuy1j2rzSRu34vmKKFBAIK5ORFN6dn7ZtEvH2Y6Ubq/QdFrbutPc73+o3zv+7/Ey5/5jYitI8rCey1pvy/NE1FpxeaVR1rU2VWi2zV+Z8QEGFvuAUPnimntjmBjAqkkHto1Cak6XpjOwgwUZONMVLe8evwutbwH7QXX15VpWtGa9bE6o/S1DDi07LLh7oJl2y5+ED1CwiDDAZN5mxmv7z8FjNubd1z9XSYHQJZRHv6ep7HouSPxqInYPgn+OiRPc5Ajz0y4RLeZL72D+D4Zwn4e3AgHtKaLpBfIO5M1ZfbG1GaEux7S3FH1/uFTzO4pN+8yydpvDM13NMJpSROC9r5150ABKw3aRLVCqfdYeUVhhW6rR1FE2CDpGCkOIi2jkPA9bnkUDbAWCa28jdZBd2558X0oAvWOuxcv3G8nALepZzJ0FdLkOoW6QeRLvnz4lPX6HQgmnzmYFFjXG3SqeDqUiNxphuUdLtao4nMh4v4rrSmlaFzi5ft9mqboo9Ka+3LUycGE7/0Nta7YzhtoG2Ab2rKNt2mLH0UVQVtkd80JOkVId7jzYfmmbfp9jQbQn2V0tnzbfuxg9LeqISt6mhmf6uK5vo9fnUoidKI7B30x9rQJT7R39nM78x0cTOb+M28GfL762r5Nu1nOggTVmR1bpBBM3Fw6LEPym7Bh522QTqzS+SnuKgjVvprndU9JcPFFWECDEYl0Ro1/MGmluk3TcFVoXXF1fUPb3qPzPegczk241D6ooLMyT27js+Z3Sizq/JIx5Hkdrc+G/5AGpWCyYp4/5Nvv/nW8Wv8qSnWJJJBI+gKUBCMtGWeklJpLpL2+p+gdDcWKUrYrpF/FG+rnYW4sV7rkulhvLyMZ0lGyr01VJhU2+qt8+upP8FMf/xVMcscHdz/PbDgTDm2ByNav0TWn9pqilsgSvw8UmRYGIuE4hifKQWKMRQJkOYBbTRP396/hxqi1hONZ9D01EwkO1dfWgaNEum5XYzf1OxpUHQguoZo+5z4z4a8R8zWmgM55y8iSHuoYIYsudZbO7UYQlo6rPZIlIkysKqVM3N5+hIfoReKrjAgJr/7wLvBdqI0FiBAmE3euEwzKF2z01/jii+/zYvWTrMp7UOfYwsW3tgit+by4q0k6o4ZmghKZQGKtgPT5gbxMqXbwlHBUrYFuPRSRhtk21t4zrarNiNxz//BdmjVKeddhusYtoZYJoq65nm4cBCux1sIsG8DNDlLEo2F065qSUqKtRp1AZwdGRNKkWoRMCqXqEQwifs+HJxbbYmg4a87h4hLXuxvMbUZxjcKi2t0hNb24VPmV2Odbl8ySCTwBVL6e9padSVqezjW786JlBW8IEPa/3wH2TzHiof3nfv6cubK9/ZBnNAWgTm7OVrJXX//7vJrmrX0ungCzxyt43mNP5klwLd6i7neho1sxSf+DlMoy9CxclJfeJ7goGU4n7rXdpd9UE5tnMESwlkQ0mXo4LFl1WXFVmFaT2y7nL9G2dSKl4QVuBmUVfhCG51nI/sXMmjMUEWWqQmsaYe3jDNouasdoZYtcf4nMd9zc/Dx+DVFmMVw0KJbpac1ZuZQZ40s28ydsNl9Qp/e5Xf86pM5InVnpBLZ1BXXmNsDj8nf2RGhwZGmoz9OB53CrPDz+kM/u/zgvbu8o7R1mVmjBs/SZhB25YfqAZyq8DiY8xWbM+sc1JSRAjyIRKa79iHDHnC3FQeXV1UtqvcGs+H0JPYQzwWKYnZrL56kTKaIIM4VGs9oPbO3XFS6+GR0olbC1d7+VEYC2BZB4C318QqburaG5yD4sOROsZzJsZA6LVpuH1nIb/Wto2fgYVfx/YMl3kSac3GIZbeCeD2YbZn3Fpn1JLRPTqqK6QW0L6pE5ta4x84gA1e0wpwlFwofA2XcHOu6TEJo+w8caRoRg4z10WCzyERQNKb+hopRqbNsjD5stL1+8j6ir9N11p6FsEZqHc+KflQCivs82GNv4XWk6AxO1rjBzkLOaYJ43mM5InZi3W79s0swjlZpAmSKhUsNao06uSWo2R3ZS6fsxQZ5rdqprIGNvlKBrw8Y9KnU+L1QywcWpL5c2nlt2qJFl/V8TOniDclIVPzLCDi7evH/L2HY/O/b72SbOABZgUR6+UeeWn8t7A4BgOM5H+ydHxyLHNtoblDeLoNjv09PlieiGqDOYT3oC1/Q9wFX9SZgwi8ty4hSkdGfgElk4uRE6yUGyX9hdEOvB1JDSj5iFNNCo1aVLmx/4/JPvc3u1YrV+Aebx/GJhFzf3/G9qoaoeQsUMloCzxma7xZqxqldACfWouJNWnoRWKDO0+ghWcdfDFQsRduJrgGjKs4UM+xTbIvVzfvjpv828/ZL33/0r4PoRsTVNv+CLh+9zxYpp+hgZlmec/yRUPb8Eab+To8/5ktzz8upjrlYf0KywLYqVxmQuRYoplZl5/pIvXn/Gze23KeWKjJIIjhkEOmZNDSmeUvpxc0+tE7Veoy1WLubMcVJF54liE7POmKhLhLnmZL8tAJDb8h2ozoi+Ru2RZi/cWz4ORr9sTMxTMwcYW1KKD/VLRL+E9oOestjNTD08UGLNTEm3yszjICUyeUY9maaYFir/vA45fDEs3nXgGuYXs8Wq1U+AdY2IR1c0VvWGdfkptM40aTR57T4VVhFW7q+iAXTF/A4SG734C6I1uN3iE7GcseiBekbLPKOFSjoXZ84PNZAqmM64+2RB9YYXtz9PYYWZa31qBdVtjwiSMjEO1lOKC1MNc5luMNu6eUsS7Cqmj2w2M6taUBqtbUkwaK3BtPZuy3WYDRomM60lCMr00r53ayQeS1lE1cFvKRMws2TQ/HGUt2cKyQy+EXyww/ye/Up/KX/ve3qvsh2/hx9b2Z9rO/vnGxfbMwMNjhS74xdGLPBnA+B1tndqXU6U8+YGS2Iy+iUszMJzH5SwRLsN2R3Yyi5AEDArAXmApjQyjtpC1TmOwlmrSKrRPWe7awMET54yYeEU1uYGqxqSmrNrv0m4eqpoXYFUmm1AZjw+3durKK2E1/n2V9D5nuur38Aczmb9siS0p0o2WoR+XbuUXDTiwEcykyDHJZnFZWxNmb/Fd977a/yZ8oLWKjJBLcaXr3+NH776jG999BczTe97Nc75grFVRNzhUWejyhVCg7IBrM9Tpu7xC5S2rK/e4eGLgk13yNQobLvWoZtXTKjTFVsFe/0ZL9/5EBG/wVNCLVtCslbLdWk83H/O/f2X3L34kFoyt74uDliaTDhYYTDYnj9ppHwJsopnGzR1hvv4+D0++eTf5e7FT3D38udp9h4bfJ+tArhYzJH7Mzgw8/YD5YfaXyzi9CNCpOGRAv54aq5mMgqlR4lo7H+0O8J1jZMSDDo1F8FwZe13iZTUmrTw98hw0IKJpyv2bIEzZg1aZnN050rdydLYaNrYNGO9umWarmgbV7FbaSgzRYUJ93NRc61Iw0D8zgyJTvfIIXNfIbG1gwRZYdYo1hCZ8RDLGZGIqmBNlWtE3W9By0P3DZGyxsMw1276w2Lc6tqQAHSYw410smym/VxOUw0T00xhG/dd+Hp5IjSP5mnbe8pqSLJERISEL02pChF2mWsirLm9+wlEhMfXnyA8+vmPM+r/an/DSCC25Ah5GyK/aCHSBHesLgml4K5keoy4P6PF/ttuqGe223/dBQj7TOOI5mNXhb77t+1UNnx+tP+HTPwoENp/N5uwHb7sNe5VeXStngG2bPinO2Pa/nd7I+gVHiIiG+aanfU/0vbYwLHqj4zhqMbFdvt6uq3T5UlNQqomM2QNI/wBfDG7t3snNvnPiKQkouQy09ogtZGZ3OLuAwbbe+5Om0kVqvVPC8KKUta8fPkB60koZUUxQxtL/+pErWtkWjOt7pjne7aPr50AIqhtI3pA0PlHfP7pr3D70a/DaqUnwhmiCFwdbGAVZA7P+7BbB3Fy58Y+csYTbsBMgXrt34sTfsOY9JbvfPCbsHe+ZLbbmNHFIRFwv4CSduQZqS2u//WZOU7EBNU1ZX2HyRQpbJ3wqTgRNzWaCGW64uU7H2PNQ1ObKZ7EiCEDRqy3uOr9aj1xffU+qmsPPQ0p1U1JOqzvjAr09LhmO/tFgjgqCg2mOqMozYSb23fR+Sf4/Itfw3TF3TtXTNxQMSYaZiUvKI/9lip26f8hAWJtQfUazIAicSti7OY0UQxhoDmXPSqhhM9Nmjoy7XGczFKS4YRJQgOgYhRrzNvPedw+cPfyPYr6JVUa9yOUaFLT4dEEbApCP1MqqG3YthqRjo8UhKYVkca8/YzHzRfc3L6PlJeYXHUbvoffmq9HmExAqDI5UqlbrMS14zoDG5psI/9FAWZMX7tfSk0VanP1fQOp7o/RVJl0S2FLYQbbIuZmkRYXNBV99BwfgIUPSgHm+ZFmDkxKOCeK5JFUNtsNrjUsmG5jz/vFZ1I8pLVFLoRcEwkGXGViM89hHpmpzKEyEbTFZWsDMJSef2Pxa3lO2WdeFjTJNPf8iTIy4IGxH5P4zjK5ne9yD4+c5Hw3+mv57Lk2BlxwmA9k/+VDFNLpxbF2Bj4yat6O9WnfWfkAgjxj+Y6ZVMB263qC2bofjBy2d7AmB62fbuCZbR8819d5oW9vUp7wSfAKLdWA2WaoaYuUnjkNc18CGyYnQw1dmhaEmZ6v3vKGO0/kkwAhbcgSntjEZ3T1ebgEastUARRxgqAh/attXQtRKoLS9JH28JrNI0yTO2KF12M4aXnbKtdYvaMVwklqCSNLNTslgYxA3ImwTEwhbx7cPZC6bLSDnebeDGil2QrsBWJXLimF5GKhychdbwbahFKFJnMwkkLepbB/gBJ4rVYrz65Ian4AM3c8yzTVKkz1mlKhaWzy0CZZ7IWUrFw7UCnlitG3pJTSIy+8jbyoaLkvYDHN+F95c4TlpUhlRtqK0gpahcf5luu738j6xW90yVgrk8UqhI+DoZHGWMLPNLMwZqZG35semeOhen6fgANG15ZsYy95FAu4o10m4SlSO1p2kKnuu5FplKVF/g6jbVOrsUX1MeL1I9kQDcoDD/P3uZ5dIi+rhlj6dIyRK8OJNAFxKVtN0fboDL88QFsjbXJNXtny5fxd5tef8d7Ln/dcAnaNhFRdYopKAtvehkcfLBo7z1lgAVL8vDfU7rGyobUH5i2spw/jamfF5keQDVOZPROkPVKmDdvNFzRVKqvYkxvMHjE8P4UC7bH43SgBXqTTnxATLNmOZ10sMvnYCsHorQNFKam5yrPo52DWmXnzPQRjqn7xEyLMGmBiDKGlMpUVq6s1Dw+fJSb0797QamC7ZPTHUIL67vhR7CGXt6ly/D8+O857zk3Q25tczpX09Rxh/RuXcVwxzjetSzPD8Ff0Nzjarx9zeSKZUkh4Xbq3EK68t1JCvRDE1nPkLyFmnbyZLN7JEcuvKUVKZtVZHMwkfAAakJe81BpZAZFgNuAOZN4SSISGzbS2ZTWlI5ZitkWYEZR5421VJjK5UwWKKLc33+Hq6j20VVprfr1wghUZQJNp5IkSSJ2BJHr0sMVkqi6xBaZehNH+w/GPhZracxQCkVVw8QXp0RU6YaygKqIFtEYleevgcmL7nhpyRoAtBDUIvo9h6oDHmvS7NVxK9nl0HpXrlp7yuEq8mzjoGgJXI1sHlWbS77jIHb/oJjKkMMCjVkQn9ydhi1IpvMDkBll/wnbzfa7kfZre8JovmWisW94aGPkDxHx/BciTHLvtz63vJYqh8wNNoUw30Z9c+DzwGaFCB7SLc6QzrkyKlCDX91txMxHWM3eWcsW7tx9TpWAyw1wxHrC4hj1t6xA5AgwyT4cnCwvJNvugGwSlSmNV17xz+yH39w9o27jPhCilbJGyRYCintfDI3mMvD5cbIVo+PbkxUjNTXaew6K4qU8bbfuIaWV9vQIKc6j8tb2mSgtF2APb7Reo3ftYip/XBGl+HbifjyrNkzAFaPDBOsmXiI7wj2PddIuIRL4Dl0RTSyUlhJMA16rbvu96aoUQNJq5y+vORXYUTI2ZRtMHp4BPEOrz6txBRN3F8TtMaDfr3vj7m7Yte9/biW/2KzrBj+LY7qu3d9To/cd+23s9G2WrMwPbkc5PPLv/zO7ndvDM2XIEIOwU6eR0b7yn1t44cHY9Ei1zTONwUN3OfJ8xZ4zf2OHvnZM9c1KejG7ouQwiRt6CYDqD6GyBtCWXHeQU20WScSQxTcVRaArybvpez6LayUtpTNOTXJBal/pTWqW457Mq83bL1eT22OVGxAAnmckxQggxJz5u/3yXIjeoVKpkf5IYabxDZ/4kc5M0mWQooAVzXdJZB4Igw8NS8yNWg/m08CBvmGzdUz7vvkipUsDKBgSKVZTXbPQzrlZXMF+z+D3k+tElfGzJKmfa3G8UI6//9edqtBkmFFsYoo9O+5q7Td3rz+y6y9InAPGfmSgrrxfOR4Rh/0DPa0EriK7cds1MqTPWXmHzj0C+x6/+8r/D/asf8dH7fz7vf/ybuat37teR2RFzCsTbsNhXvodtYerhn+AMxef54fGe1erGLxXKaoYt7SF+sQv6tdvBVIzudrPsgwC1BpWV30OgD8EYr6h6gzaX1tGKTZvwt6m9LQkJuSSYTmBlHiorVUDdj8PMr21vc2FdfoLV3RYz9xGoVVF55PXDD1nXKyZ5GSDKdS1qW9zPZItqYVVmNptfpemW1epDKC8wE6qsoF0jTKyv7/AslxPazCV7e2T78BqbtqymG8zcB6hWD19t+gCaKrqgI7JkO+xCCPFIWNPKsK7L+tLPhu+pJIgWF7h0OLGznr0uUlsW53MEsAE0GC/i2iPdz1P3S2ewjAR+Tz+95P44XldnTkfKcVOE7fzc/XL/707ZjvS/4+RO9nYY41HmuNO7k3176rOxr/tmC5Flbxx97djnxxjpqWf6vhjaG0Gbf0oKIQelL/MIEPKfI1EydmYs+521rP98tM0ugDN2AYqcbnAoT4IETVWztr6J02PYijufaY8BlzjwhyjHZW4JppmbzlO8dqmbCEcqwlQrquqe8KlBCIKSdYv5s2YlsvH4jllNK8zcRSl3d0eVZmTSn2zTedcWbVc0WSGR8Y+4Etp7PJgRQsSRMBz3yKlIapM333rUQRlAT/ZDe1fMhGrpEe93ODhmykqDGSThKtb7JmXLJz/895FZ+OmPf4GNXe0fo2jXnd2iBzjoKAujx1xC9FkFChqSbEkmmsw2Zivvxei0L8wP3mbZpYOxF1UVqRk14l/mVURO4RMsNKgzRkXbCns0dPsDfvXP/ItUvsv85YZbKl9+/8/w+Q//Dd55+Vt5/1t/KXN96f1Il/yYjIKRDoXdx8Yi+6JZ+EmANmW9vqbUqedQ8G4ai8raFqbEAnhDT0HmqFCMMT1yHolZZ1QbmfCJGg5ypboGZAQC4tvaaJ73wJRRdS6puWi56n5+mnm2SomU2X6XwiPFtpg+MD9uuL69dmBC6bvE691iCNO04uHhB7z+8pdo+sjdrbK+rsAKswmRNdhE08zy6eORWimsuLq6Zt4+eGimQpvFD4aoR6FIgsI9gmm4o2zvj3QGmanGA2/v3LR9jIHug4P+uUWdEu6MkiBl4HhJL6QtyE8P63qyHLxyVoZ/g3q+QjlZ15hLZr/s0fTTeIanxrjP1J4KKz1gkJwCRWeb3SsLgToOJuR5c37q/WeWnXfP1XMSiJ0GlePvu9O1R5yfKOfNDcnJkomHZ3SXL20IsWMBB7sINthUgVLd5m26MH0xc4nREiQYqLJtM4ahOntSHsAJYyHTzqZKHnP7eSlKLYWyWnuoZMcIueBLngTrnt3h2GQNs+rSpkQyow6K8rlMSyPUUoOZLBIzZj0Bk/QnY65kAQhmM8IcjOgWNSjmtwFiS1rnJbMfXQqXMDeYGJUV3/n4L+Thi1cs11wv3NFv+Mvre3e3k4QOtpBRByxAD7elL3O1EOs+zk4lFvBkwXAW3wT3FcndhGn3BTlKZUbUK4aVDSqNMvslXz/x0U/xw1/5Am2foNWvQC7tCz7/5N9kffcBVy9+U4Cy8M8IQCmdGTlI0DABZB/yzgHf41NsqREAEBqUgGqx52JlPYOyDf434h7/JuoplkXQeRvq7jlyU8y+myd1rcls7jBoxZ3lutZq16Thmp7sf6RjzqiA2IsmjVa2KJ7uuEo4G5pQpfLey48Al+otHFOTGTrIqViDq+mOcvct2vzIenoZzxFap/CAMU8Y1u+jiAu+VvWKYrdQKhYhj6aF2V77PRfJjDIsMec1/GLCegChqbJmPRpGatCT4VwshFA62DzYV4MKIsMjLcCKBJ3LZxeNBAvo3OeTJwn3frv7zy6UIYZ8lkkeq2+njAqO/WeeqPawX8uv+68eZScHc7E89Vx19sIvnvX48WdPjf+JCk4z6UMGupjRl2eD9R3UY+Oa7DdxFJQ8s99PaA4Oqj12FEZtyFfVJHQnspS8CHW/c3f81kWlWtcBuGNUn9tgUlbDycrCe7s5U7Qk5nMkYQnGjwGpuVBUJXwSwmk9HPq0Z1UMwqyQt0e6E6UzJudNG8++ZoLEXQWIS2Id9BTP5uaSi5DJeeg/nYBbMExtTrXSoa9YLsCyY7UTcmeiiGLzK0w/p203lNV3WF2/49ccBFjpUr0tNvOFeDXgEaMwzxW4Y31zy4wngVr6amA15iUzJWZGRvwzBCXV56GpSYChizd4EuBu8iDNKNmpRVOSoMHMJb8lQiD8DWzDMqSsJzIvhi3aIyIEae4vYgLl+ifh+kM+rN/i1Se/THv8FJ3vMYMXd+9ye/c+c2ihYJH0w8WNHFmpNZcDwqu9CD27nYziKdp9MKyvX+lz4ZAoHWu3YHl/wsJRChPSGqZbCu4zI6EpKFKg1UV609R+iavjxcGL4ioFsclNMcxQMiRR4uxs6ZooNhHmOLn7ZTcpFZpGeCMNtQ1FVtQ6eRhxzJOw9TZtoqx+julqQlXc58GUvL2zmHVm7yGHdI1XawXkBg2fB2Qmg3CkxvqEP1FeV21xfiraj5EZVAEtLO6VFheDm+OlZJIZPnmM4C5A0d9P4u7bpL+84NdjP/dK7uMDqXbn+UOtqv+1SKBmR+o4VV/+Lkc+ewMme6yRfs6PNNHnbBdHxFeHY/xx5QFIena2uYGE7kybHZ/GY0Vzvezw2dxLKZSkX9h+dMvZhk525EiExJO9Hd4erhLyD5KeDTU9UdV5kBAX2VhI1l6XeohQSWagWM20PhkfvddqHEaxuNxFthHPfw9MFBVECi0YcLBhDjddeIymGaCP3hPfeLNDKmcl9AUzVu+BRrG4nbEUH9ec1KiQFwxZ3LzYK4kNkpHTY8+0S/AuuVvvq3bI4zYIQyMaZJoqP/rBK+5urqnVHb7AM+c54NlLIb1D+FLPumz5PLyZq4L438y9xoultiR8A5DIed9jHPydngir9Bz/bmrIwyhkWmYZ+iadtIxWw+WzU8SjS8fRdvqtLJoUb1k1w/Qm5PbP593bPw+xB0y3Ll3WK1q5AZXIUinYSNTiHggLoJq+BJnqWgdmlZJoJgMa53nx3fA1UtUOdKSYOz5aI2Jwl7XROfZDalxSivTUyQLdR0aKp0q2SJTkankhM0BSXIMg0lCbafMM0rCyCZ8coxY3pWhzTqwlzSEOwx3UFbCVA/A8n5FozOe7ILifgWvYAgxbAPww7Ps8tX5pk69cc+VZnACNKIVpqszzREv7Tt8K1gls/zvnPPahCB2cjHe+9DVOwrfHbCX+GRnxfiKr5dld8U92njpkkgfdtb51977c69DBM8cfPfhujzMdes7vVnAOd5wrO1qUc/076O/zWhzZwwEjPTUHzwAB+wqk/VeP9e5wBuX4l0frlpSeludPMN8jLJHccWMDJ4f/hqBrXEPZ2zdvCt+eyJOQvgapSfBGinmCnUzny3QPCKbu/ZwSXGaCK1QqNTq8QltBqvLYvuDh9Y9YTWuub19G4piE96Ful8U+uWykdDhbzAXjUTZN566CyORSqV6x5PMPO6w4M+/aEYvre8IPoksfhkuSe6KDQWQdLJQaWhHN9DTZVvY9VcUC5Yp33/0O87xFpitmjZUM1GfqQGxxdtBhH8owDouxL0QzetWBravRB8ZrGTPuDpMVC37m47d0ykvKZ9YJtSNv/3xMDLNQ4CT21g9PanOWYssPCc1QtJiRLK698tF6WwkigCaIrKmyQiWjTCbmpnHzn7+mzbq5ScJhEfM8/z6mXHuNe0Uiu6aG2j0BcNwM6SAyfRTwTKMQAKQhreKmDNe+ibTuHGfdCdYXxdfY8Ex/PhF+XwGIiuemwJNcYTWmN0J3ZabNDzR9JCN2PCRxS5GJWmCeH5i3D67yr3c0qTtnxNeyUMva50RnRJQSIcTNZkQmBwbNE1OVsnIQ1FpYjHy/N3NNoNOI6tpE8daaQlEPc6RsqWHuE8uIpj3y7YvZNQo2bq1Yj2XzLM6KO0yH3ZIuKgkU8hk78nAC4v3Pzpd0jF26dqw/T9VyWu391HunHz5gTHvm4NMvHv5u+98d0aefcpA8y9/3GemZh091+xjzfzZPPdve8S8XDdDe92dAwX47dqzhU5qHk/176oHn1fNUXecdF/tB9lzqnmwmDoUonsmssZ0/QcpEsbUfRjH3NehMww94sy9o+or1dAd2x7q8hCuodWRuYSc3xS/KcVNC3sxXq4f8pd0cDT8AQnq0TKtLSByKyBb0RzgxvvOcAk3oIYMBBjrrF2f2PslJmCIzIcHopQWhx++3N+tOXMlRPcWvawmc7XgMvKmwWk2sVjCb55ZwM4zR0/zacvlR9q/7eAQT6ShWnMEme09wIcGFJdqQQctTqs+X5jildIktWhm0N4RkPMpWtkvoB1FArISd2r+X3veDrdm1LoSZIfMnaDjeeZ+he/JHYi0ooZlKk4mvVQdF+S44YyIiWIg9YvhcW/peDPs+fRkw0ARoXmcJQ7iR/jgbJplhzgRFiXwMz55opLPnjvlIbABD/l1rbt+nEDcl1gjjy3TkM6W4+Srze3rYYMX0KjBao7UNr179gNvrK27uVoitQ6MuINpTWdcyeTIxddOFip+3jKKoxWAqDprDJUdK8b0QVy1LEZ/G2c0QIoWpVtrsc1bkMdrcdB+I3D59F1hykn25am9rMey154rJRgd9BGju0k6ud2qeBhCxU4Utz+1wzb1Qth0m1wHibl+ea1p4lor6OaXjsFFtLUcaONLOsd/7kd8FeE9GUDyn/2fHfAhKvN0zdZ/q0hvO5ZNajv61vfmYdys4nII3AXQ7743f7zoGj9+fNIkM5bwmIRi1h0V5C355Ch6mVwpiW169+pOoGh++vEXtlp6RzlLydP+F19vv84NP/zjvv/MdPnjx66FdcX3zEmPD3Fxt68JgAIZwpJLMgBbEwSKaol/fnN7xwQyW3PxhQuCBTz77EzQrfPTBz1PLCtRT5ajQGUGm9JWuzlxCHnsuA3ceCOl9okhkfAutSScxA2HyPssOfZktIwBci1EyYDsYl9vD8+nBsXBgYEH/ehhfZkHEwrSAA7nS54pel4OwrH83lFX6f8vGj66SEp5LtjlPQWglNCvCACD2CPqeyCTdmz8Bgr9T0gF0WHcBZgHCzyUBgOEZDMNbMABUJm6Srqa2BGHjuMN0kwxAeh/z/3RgTP+ZnD+oRalsqDwi030keVozN+maFddIhfdCMuqsu2t36JqmTESFpX9G3PpIRrgISGGa1lhI8O48uQmOVCh1xWp9zcPjI+vrGamr2BPNk0HF2TKLHAqS4cWD9J6mi4wXtBkPlCwQd0RICY1cmfC7I0BM0QZVjFoFmmdXFGb81scAjTpqBoctsccMFiJmy1d7TPYs0x1KkULLtM0jv4+O7BPO/bJLaGXn90XjmM8uozlVxnYWZjcy8/MM4mkGIkd/Hx3Kd/oytjtqTk925/TontIKHCs7IsjOHMjwxFN9gn3w9uTz+ZUtpuPls9PP/7lUTshg8d2uPwX7+47zZ+iJZEqRka4Ty2AcWrHmSvuKsSpun50Qv8VdFsYiOGFUFV5ef4sX33oX0Tva4w22ajQWp0UjJOog4g4aCqQzoSWxSMaUhD8WV5IxhrOcEOaOG779/m9lq0rTNU3WgPk1tfFuSuouubdA3jmCDNN8ZDtvqaVSp2sgIjVKuFSZj916xjxcfV9yxfz+ir5eEaaZDNclXM/c15MW+UzEeGNMB4hzSCOM9rG4NK2eolpzDM58W1exZ9+SOyRz22XmCSUyCZb19/J7Z7g19oKqhM1ee+bI/eKYypY/NPeZmylMPe+hr0Xmigjny/5vOIbGuCKugo6g+u+JW8I3QWekjz9HEWAp9nw6rfa4BoPRiwObQR/4/PNf5YvXf5T19S3vv/cbKPYCU09Qlfk5ElgZ6QnifguuvcnQYa+2iCA182RYB0uaGhTRuBwp9r4YpvdoE9ZXV6ATNzfvUm+EWlfMAYxqrRiuSVDdUqVFYqMMdQ5/HXNtirYIyQxtmKrPbYkQ1yKexMgin4XzuBLmPr+JtdDQtgWZKVUxzTtb9gX6PGs7H/a5Y3zs2Ocnyggy5nle7PhnmcX5Oo1dwH9wGgaCfLaqvXPcsSsLAJATc3Kyyn0eehJw7HKMXewuO4/tvDkCJPaAxBlGNTR10Mcd/vQcIHJ27VIqS6p1vl8HXz01hqON+o/juo7nlWe/d0D7zwOEzr9OtPEcgP2ET8LsRC6Qp8WFSbUmITaaTNzc/II/LSv35tflamMrFmrJQtMJrHpYlM1ehwYRV5eKRNzeKxAe2nEF7yLegNniJJgmAKzfZe9Z6arHnlMigcvKGWP1qIbFIzajD6CEc5gWZ9TSJkzdNlvKA/df/mla27C6/fXehyB2GbLmMp0E4S5kfgHpjlqLj0URt3GrzeGxPhA0QvLPPlpKoAlcQsqM5vKq653zOKy+4bcuZoKkSTZs7n+E1Stk/TF5wZZkgoe+ewYNRA/hZEeI6m6NJqmW8U+NAG0W8+vve/ZKZ84ttALVoLBl1nukrDArqBh+QddiJnB7toJ4WuPMhInqsg/S+TB3hc0xbg/FM2nAA5v5C6ZyxXp94577oelJc0s6qUoQwmT2aOnSsABSrljfvEt5PfHZj75P4Y533/k5kBs/E+YSdon1N227ADDaLOKaBjW/Gttk63klci+rnzcN81mJVM+uvWoo95jA3DyroBR3Nmz64KdEoG2hlGukrANUCpjfpqLhX1TFoCjNtqj4HSF+SdqElBcOJEru0gS2M2KNgoI0fxdF25Z1De2jKiU0H545ca8MWpUFRX+1YuZns4RzSDriEjtk5L+BI3f6NTLtYx/ajnT+RJ9HXpqg9ch3eci6s9kztSTDq0N/clRnOsPeM8NXCWqPr8f5ULz9eZS97w7NKbJ8edDrZf16d042fcq0eXyMT4GCDO8/rpw4AWbfZv+eBHenn38aJI88gIWfDC5i+5qvY+UJkNCwTNVaJ5ckJZIWpWc3Alx3ma5fnxtMztW/LL9n3JIAqXI3+oVDg5hGD4PsH5sfTKkLdR0mIgl3KRMiDhDiAygafgi2825TzzlgMiNUSrtC9Ba/JXEThFLDErDinbv3whEsjSJ0dc4CPKxrUBwU5IouckFKUXJwYkIyNOuLWcK+DukwOFRgLOGIHT3nA6kBSO1CfFxgWlU+/+IL7qb3EJkCUGWUSk649flPS8oS5UJfKwnAk+o6Gb6UYaa8D5mZIeLcRSk6AY377R/nqgq39dfx0K6x+oiwBVXWYQtvOvmek1ht53Dul1LC6x4NG34udVLkGnNYWE0rtJlfKR1OuGYeIulOhL6HLfIA+Jo6wEkiZVLZtsY0vctPfeev5OHxS5QVrd26Nkm2sTYtZiOzdlaUCb88KZxaRSml0tocEQWxDBLmiuKg1GyL6oa8ybSZoU3DadH9XXwfiONvbbF/E3DMntwz91ICitnCfEBEeyRwLf5e+GPknRGmDTTvSAGzitoG9B6zDVIkEkH5DZIWPgypVJNlc/R1Ol6+inx2giHh525wiV5A27MqXM75fjmUkoc2dh48fLv7KY9MavytS+Lne/kmKvKdcZxT0+++tQdIDkay0wnZ+zmChkOT0/M6Lyf/OvV+Hqj9d3af348E6FxlB+mc6eMT3f9azBe5/2zno4Nndub4XJef6NOTdzeousRWrHW/AM8TP4ckNcaV5y52h8B+QY4ZbtNcGJn7QM4dUPS89CFJOfWfg+ksiXwyhC/bWpL30AmZqtvGS48YUA9RE2PJoufEt7sHFqXKBilGseqZBoNIO3tb8+LFz0Jc/iPFoyTMiERM1gMevafJXLzvp46fE8tkqOGQGSp9Gca4jDhNI87tfU6XxEfSmc4AoJK5m8/Lowo3V+/xTn0ZrpvzwNgzIiOcLfNcDadnJNupz7HwbFvqiXGEdIkMt0FmZsZWoW7RsvWdovf82vf/CN9+b6Ze/wLWCjJt+PzLP8nUtrx38y20vI/phFFCI5XzJqDJjLOHEqubGpIYTxOEFbWWfuGVQE+ORd4mmIArpVzApEQ0SGGeociaZo0ta6g3QGPWhvGI8UCVGbR7EwS4cUNdLWsgrzeeMZ0pQtxs2Ci1eHtqPatpXnzkIGLlmjEzdFv6OVlSOWsw8E3XfoDf7yDid3rODaZyw7SKKCAjLrEKf56oy8HDIzMbLPMuMFPEz4shfnOjfs40Nde4UJn1EWXTb8R04BtndmAQXwvxPFqcYe1ZlnbKG7X9nGffglE816/iuSXbeE61CxN53kScBwhvUXaACvsY48iz/+Eu56bsrffBQZ0jvIzzJkOwutmz9/2TPgmEFAjiNmN1xmkh+WRCo1Kq38ZISC3ddpsEMp3SQipJ725eI6VBW6M6eTuiWOSRFxklm4TxfsW0311voS5fHKIWFCXh7d6wtg1mW4ZNOVNk9jSxVqhWmJhp7RO2bKmrG4pdodsJk0IrzSXW9IYe1sPPWcbCh7Rs3tdU/e9sAHM9TN7t4Awk/CloC0AIybhFLH9JUDbmFB/g+JhPgp3xjpqOwuPs1uW8Y8DCMc3DRsuwkzPULH5itDkyXpYaVYdYFA6SqdHpkQq67amqF4LkDAkTtHgmz5fXPwu3X/L64RNe3LyC7UuKXfHy+orv/vIfYTP9Ku9/+y8HuUUipDbVHLnfElSmOWppUJb5QHBX/XCKNU9EZKogcR2zhY29R1qY9xUwKnW1oq4mTBWdN8y2QWWD0KjS0JCg3ckvMwZIeNeH/0trDpSlATNz2zJNhWZfMrcNk9wgcu2JiWxFrUKRcNgUQlvmd5RQXeM3FfHQ2tgLIg0pHjaJztS6cgdLVsBEKRNpBmmaCdNKZEf1SCFtLWbVoxdSQ0ZemjZvPEmVbPz/9DOygsmWNCMOfqmLf4aOe2K3jFLusoyyfLls6KPFIHxxCBKWzsWE9uJYo6frGn8ZXH13XuqgOnneV2Siu+/L8Pny87gD5Ll6Tjx/Yg064DjCwMaUyrb7zwFA2e9C1/QdNHr67+NY5s3neCfS6Oj3yy9Bpnb7MbybfdrXirzN0u8plZciy0cnTTXDWUnReX+Mue/361iyGh+WJzIuhkRvhqmnjHV+sHi19xnsTnsp/RMq2yAGEW/um9Jz+Js1Xn3xpyk88uLFT1PKHap5z0DcpidObCSQUOkmi5i3MQY/JHpjzPqYYKQhTEGwg41aYyUzqYoXlK19xo8++2N89uoVP/WTv4m1vI+op2vWskVlGyGaAxOP3e4MVkJyT+k9VeB5oIbl7JJ2aFw0HcDaYgsbkgMtvG4BIllGU8dySH2smc2xVJekWwNwSRL1XP2eeTAMAaosPg3L7neC5HH1qrBeh6aE6FeqkxNUAGbKZvOIYNQyRebMgBD1EbUJ266RMoO84L33fzOmjRlDp1eITUzzt3jv9if50ad/lHfal9TVNUaafHwdY8CLtkUTMPh+TaDTEDKDqJlHUVTZUCdhO880bf0GxjhmyDAHuXcwN0u4v43nZZCIJCkmmLqWqvHAEqEQ2q1M7iTuQGhsfc/rjG6Nxmd8/sWnvPPyW9QKIje4Xd8vUOuENRww3STi0j0INbIxenjjA9g9Zo8BqCUcgitVKpQpZsnBqdqM+4L4Zw4UPAeFmDsgI6HJsbx5dEOdKqsV3L+2iBZyc0/PoBokQ/qaHdKbsRz9Pjjw6FewMLAjRG6fAeUROiOtHWdv+cXgM7Hftfinr815/HJY/RsxFFn6ApgtEuK4T59sr7c5dvaAtb9Jxw57+kbzIEd+i/N2rDsnuvxmbe6WHRCy39az1DJPfH3q+30Ader7EwChC8WBIrrR90R7I9YuZclofKw8oUnwuGYNZ6OUNHG3JPeIpoJYT7mqtMiREPkDOoENlbAJIpMzIpSb1ZY/890/xu31S5AJtQkydfPOaZb+M9Pahs2iEx1nAb77F39Oc2Im4wznO56q1lAn41pY8QHfeue38MHLR8p05VJzeaRrUkygxKUvsXOEDMnMiYtVSBUrSdh2If/S04xeWBBEj6HvVx0zSHDhF7JzqDp7DGneGX9UDAbzvHE9RyaPGkliRoMAQ6+BDKckaIlnzss7KySaMTpc6BRIABPhanUVHvW6IwCaFigPVBHK9gorhY2soN2CzLTymqaNtV3x8u6neXj8kfdJIxzPfI4zJLYj6pirkuBKFStuQjAVBw0JHNjy+ssfsV4VVlcvPBIkwytzfgTfr5nqWxvaNmx0jjwTbWF+tEjypDRpfkbMUwv7vIRTLKmVciffWvAsoNqoXHG7vmP7MLN+6X1pNsd5E4wZtZmS0Q0YwsbBWzNcQ+bRBRPulOhH0MJvY4XIFUKNKAyfk1Ii+6TkOZVlj1nDdKapUeQapVLEaO0Rs3vu71+DKhFg2U11aUI8Sqxs+H85FsucD38DPWxyjFjYl6SPln6sBoQuZ947QVgPAX78UXZO9huV/Xl523oWRv90DccZx5u1/ONKu3y6A5DU6vwzb1F17sFn9+PrLEc2fnx8fsp3tQkjiMxyNMJM3AStOh98l+WJPAnBeG2iMbuPQalxA2uL/P/mXvZaKbqiFieMakKpNZyelFo2NPVb56rc0JpLYevrD/no498AcotUoWh6cIdqWHKCnCn5pTWhoYikNq4dGLQbQPqn06XBqENaVujsvVl40DWker/VVphW5m0kbAovb7PJQ8Yt1fmtO80t6u3kyRK26IxJtyU0tDvS7QY45fXFi14WJ87x5JgxLe3sSRYytG8xPUQYKGOmzMxmmGGFC6WUod7UACzAyvrvXn2J2zetI9GU2Med2YlymQLwebbDntpY3VO+yDbmN7wLilFlYpJrD5GdGrW+5ONv/cd5eNywLZ+xvn6vmy8y18JSJMwyHg2zJHWSju0sNAoSGpQvPv+c9z+8pvsu7AGpnkeAfNdC2jYff0lG7LZ6lZm898Q1aA4ONBIhZQbTEijL8sIvM2pZc3P9rkd6aKPZQ0DCEjcfbjB99IiBEtohfQT1umsVCo2m265eLGXlEEY9C2nxCytwLUfkqBDwXGUaIB+P2mmeoMkiN4LqI0Kh1AmTSmtu1qg1zCma+UsADQ3VMSK34Ownia0Irn1swzoETh6jFvbLTvW74uluf/ZpLEfqPCbN9f2U7+x9v9/O/rg4//3ud6fQy3LWns28benrUSXMkXoWzQWHczD+PszTse4nncx6ntPj48OyXteRr4Z35ejnT9e/99LwTApGO2MYfp6t+8TfNv77xJh2nn82UPFDuL8mT22ZJ0DCIr0v9mbFLw4qiGwxLVhb4wlxHjzcL9WaEJbYmcfHz9ls78EKd7cfIdwgCHN7j6u7d2imSPPcBSHOjBHpcdqtS8fO/pwUSY9n9z4vqZAMv7kyk9Pg/gdRpUeNz85AFaQmM5cgmpket2LBWGWqFCnMbYzPt7hoJqV7z59g4rdFStYXLMaCYrmpovThpV+F2LGVMx+bWq9nWRu/i0ECZEhJe1smAnL/h4XpZfrjPNGZjCoD/8pyCiRsujsENjU3KdkG3LEcmzFS3U7Qe58k7s5o0GpEK2xDVR9aEqtglRKMdWOCcUOpjTr5u2qLf8mSMMo76xL+MmLJHWN5TZA42DXh5uYdipQIhXStQM9R0Gcxh+4AVWAxI+F3QvgcuNOroP2a7X65VkQZeI4KD7lV3WDMNH2gitHUaEaEP3rkgdlESd+D5iBZMxQ0RWnZIiVuudRFc6ay9bxSCeN06+tsG0QnpE5xwdPs1oOSmSNhO7t2wdqGEg68ta7Q7SOZBRVZU+UKkwdAKZMRw0UzseXoMm7DzjgDEA6lIMhMoyOz8qib0yhjh3+NDH3vCO3adZe6dvqx18SOGTArOkZxnyDCJxUadvz3Yw08xVQOvh5Q25ukdj7Zzv4gbO/jvTk6ABpnytl5CFrq3+0hl6P7avlwP9NmPi/7gzE7vkZBpk/tkaMAJsYte591WnysoSNzddjkwhdzXDvauGH+k2KnAPEUUDgLEpxwTlA2oBuMe+Z2z6q+63HTAloMbSuEDUz3aLtyZikGto3L7LaUqVJsFbbakFYZiaifeFWNW/lii8VAJVK+lkzTmxOQEQEQufIH5mS6mCZS+jfwFMTBSAcppAs2kbVPzAbaoZ2RIxOracJMaG0bE+0aBQiNAZ4+ejZ38IRRgzAcTsveS2TzTTOILe9kF3Z2s/8/fp+0rm8QG+d4X9OSTC3rC+bd66+DmLMQQhkmqj87zM1RkNCjVRysdOI+jGVHareMKIkLoAKoSKnI+g6plcfmjFgIINpPa0ACK6RdHAlQQgLEZPKOR5sJq/VtTyhk1jpj89sQl7gVB3ElQNfioNoBrQ25s2xZJ//O51siNbCS+96deTO9tNTU1ED3+Ew/m9hCBQ2fgxZVuE9Bs3CWLHE21P1bckbN3OpQbU0tt7T2gF8N7fuwyERTdwYuxfc3zaMjsAazO3mqVpArv7NkArOCztsIuVz2ymgfPsYY3oRZ7Bc/TnKcSe2VAZ8eSu/PZsZHe/GmLxxt46yfxN4cHWU+Tzb6/L68VRlIU9a5n/RN7M3n6q27Y3Yw5n2/FdXdB4JyfD3t9398Ps7g2Leue+SDyxl4i/34xPdPaBJaSFR5C989n3/+XT58r9G0MnGHsIb64N4KeusBEKrkvQmJ/GtZs1oXl/5KRVteXxvSbl7x28P3QluQzF1byMLJGFPSC2IejFnixjovIV2TSYySeiVT2netXiRjT3WbkopGnS2SAlrkT/A6l1DF+KdrXRLhxhd5eCQhUrTaw/NSMvE+2c7zfVHoURSWnDqeHxgrXXJeIjGylwv7G3cYZC4DIi6+t2ipmbDezyy73s3LPFqejFy/8ANwYAPW72CI9i36rst6JXDMWH/MaFS/VBH3VI9Ewf5uT6QVa9bHbFFVzldohXwAtJ5+OCWLDPddwntl6Gf3wiP8FCzvzaBnKC0JCHJeYh4KEir7OcxcBb/yw+fVHUvz/pESqc2XLa3m5rgEgnXKdc78Jb5eqgYRpqwtojPCD8NBzCZyewWAmhtQMV1RS/VUylKoxQG/WHPNYQswKSuQwtyMOpU+l5j3v/d5JI79qMmyV0YAweHvY1kAKMOaLETT81sYOxLloBHqRDUddHfaOU8q9/s0nuBT0vabkOvzYz4DDPbBw4nvTn3+tk5+Y386KFxI19H2OnM7VefXhlieql/2JnbYom+gVXmT50b57jBjLp3J72s1lrKrLTn63F69O8dgaON4/afLE1dFb/HwQidgVSbWqzWm8NkXv4QofPThX8BsHr6o7QqqeuY1g1qEpp6JUJu6bbpUWlxmVGQbIGQ1AAYLoiakTTcPoyft8at0k+gLRHY5v6nOE0U74TRdQgp72tsECxbX+g5pc1WjjeGQd0fAOAklTAfOb6KdvO9g0Mv3exzEpTyzDMf0MMYS10H7mfL3PBGOLmxJcrH3NAZJeHv4IgGerO8GfydTMsbpTUZCPj8q0tn9fsdr1mKcARLiwqKuumBhjim9L/kszMPQ8jIlHDyYuQOeM63wkVAA3U3bq23JUhhzYeAptRPu5KVOcQo81HDpvUgCtByfscQ0BfiI66gtNoNH1IibDOJWR5FFs7BMgAMeazN1ihDevoKea8DHn9qcRqkKbDGrHjq8ukbNbf2qW/LOklKENm8RbUhx451HBuEZTNtMLc0zNKpgVqhMsTXcf8BDOCO52aA2daa+BQOdjVrdjKZtBslU1Orz0rYIDZFI/qTQrFFXfkZb84veLPM5DMig51TrRGlgnaeY3t69ASMQPUZdl7O4S0izPbGFofvSn+FUe2WH0R8huucYRx7RfUa8L9HuEP5jDCb/OTUFsAgNO/XuPzN+Ps7v/vOHoXNny8D4pK+FjV/HXH2zIGAsMvxzPHX0os3OR8/371AVYE+sf7a3M+8n9rwRR3Rssfug7fXDbLc3O/0Y5n0PQGRDtvflU0qO8+YGwkO7+RXQIte8vPsO2Iq723f49Pv/Hp9/8sjNi5+l1A+YpSE6IxI3RqogNoVwHT78BbBGkRmxe4xg7JpMe7nIJhfQnbPcucuZuxOrEkM0WyG2wmq4KKZ03UGC0plHAJ68lljE7btm7jRpET2Qqux0VdsBblJcvdr76JRAZBWLKBiFYxqAVMlrMvISIME8D/5S63FCkkx/36nuJASVrCmJyJ5od0LvOigOOlDyL9xfIYXyJdQmNEf95ITJZqx70PzkPRJmRjMbfAAyIdQyZ2mlyRwMlZDUc12NBSQY/bN94LaMzz8rAfA0zF1VvF8taivmNyFut19iPHB1tUbb7bI25qr7eX7k9Wff54MPPkZkjTLt9CPb9DDeBmxo7ZFaXoR6X/3WRPEERCX2rumMxC2d1raUsqLIFD4HzbMfzhFiKatwIBXaHE6aVMok7m+g2plVB8kJ/gSsGVInkNAEgvfJLM5ywMcAyWoG+ojZFL43DmoIM89RZmew7MGdTbqzdm9aJBhBmxtdtbvzgJ+v7l3yJrzqWJjFN14Owc4ChE705di07T8myzk4ABBvPu1HynIu+u+nUNZ/yMo3DnDMzsyO7fplk4LPAC53H3/yGC1a6qdX5Ym0zOIZ3bhCRf2Gv7ZGxbhd/QTXHzzy2ev/gM9f/TIvXqyRckMpynZ7z+PDA7fXyjTdgtXIvhhnVRpt+yVffPk9bu9+AilXSHg6WUAv5/Mu3YlVl2s0wjHLomb2+w8sbh9cGFEJBkM4W5qkQ1ZIOqk2lsinb2Ah/Y63EY6MZZnMlJo71Q3p2FjUm5GAxmpntCRRNgNCk6BD3dZzvjhaDLWoDbYzlw59ZV2IV4+wCA/1xZ8h/s8ICEmJjD6mI1CEJCC70GGcB4tcFrnREkrl1cXOmDXBQqr1E5DI0i+6RiZRs2ts3MdRQ3sVzprmmo+SiYj6mgRcsnSwzLU18vprzE0RS09CS9CByuKN32tMzQUzIo/88Ae/zAcffECd1qQWwgCxwlSFm+s1PW9A5g2J8ZZS3Q8BRcqGh80XbDYzN9d3ESCTwHToO4vmRUreSRLAxxZzXtzTHAErmVp7dom+NZqFz0+JOyRC+5PZU0kiEam1sSHbI9bt/h4vERk+pVCqef+kUevKIyI0gVrO3SJhFqkR9bRH7XK/jztxT7TZ3We7u3X452Q5ZQ447MOxd/eA85lnl04d6+PY7jEENX582ObBK+PfsvTzLC87IT2mTLVofGz4/Xjp7+fY9vrUd8ATwO85a3P40t50HOyV/GPQmw17cv/Bc5EcB82c6d9RZj1+nlcUHAzgVH3j5B7/7ql+npABDz4/N+9nQcLGhMmufP+qIGxAPU/81iZk9fO8fP87PG5fsd3cO6Fkxare0MKRyvJq1uLSupirYB+392Te91JmCjM6G7DG08kqYmGTbS7plVLCMc+JnMYeUAGLlMx+0Yz/tEgoUzohTPQhZChaN1lIiUt4/P9u4w7W4V/ZYo6Ik7UsllEkL4tKVW+NyS8BfJKwwxiamFJmrmLLPlkyBv/c0WNF2ir65owH8PA627LjZ9GTrBSQyecs5jKpgu1RvAQTPbjSFrMBYqiko2lmwNQFIAySjgTIYWejp9S/JIvKuWuWKnXXWhSLGzrNGaYGw0wtEuaZIV0rFA1I9CLadRNH+kQk6ZswKipT98qwAHVtINRizlTNYKrXvPPiQ6xVpC6AzE0kgjEx3XzExvB+4Tc1SvG1RA2aUsqGx+2PeP3qS965+wmfuyBkNUwDnq1wxsojpUy0LVi99/PQDGkSgMA8gkaVebNhfRvZH82zPRZmavV054GTdmyh+7oVB7kFYYr8JjOw9XwPClWm8BdKJ9WsoKFz6wCr19nnsnjbU3Vjj860plA8kGLEdEsxxq2zo32wY8+fIJZxznp5hrR8SsJ+a0HyGLE+1t4+Pzh4flcr1dnwkbkYn9rvx/j2wXTY8T1y2Okj75+dn3NS8vDUmbEcPNeLHJ/jg3rKCTDwdINjt84BhaeqSnPtAZY4tXefrG/37zwzR7VpO+dmd86emoOzIGElUFFUNjT7jNevv0elcXP7HdRuEZkQrqhVI9tixZpQ6sTti3dAKqrFGWbZIrZC2hXCLXfTFZR3aVqYmSlyz+vNF1yvX7CyW2gFLdpH65cwReRAirqWoXwg00SJ62o9NbMnf/FEOtZnsDPjyBnQ+r0LwUQEenpkS0fGAArgEm5I8l1KTlVRgIrIvLssXrS5k6kyvukr2A+9LsmLbJHM/U/36F+u5U21un832teIFv27hjYLsBSAa5T4gX076aKmz7ajn5aq7Oz3Xtmrb7EnD8+OlHCX4/Q2FrOFa4/8orE0zzA8l1skozjCrdMi2Zdk0q9Yrw6MQo1PmknCz4WBpJmHls4Y13fvUsSzMvYc6EksRdiqOwBOZQKdl70Z/jcZ8dNa48XLF6ynFZsGaSrqGqC4O8L00S8li/RE1mbElFLd/XFuQpEVZXVF275mu3lktV7H+sc7HSyOc54jXNY7melsj5HYaaLp1k1xGrlALB0YrYPbrH/PQtqbdKbjn2+3GwfYJUH5SMiMnd9y6Yff94nemxLrnecXcuAzIrvvnPr8ZP02nLmneM6p4w8sN7zuPZLOxwdMYW/ej5QdCrNfL8fn8SksNQKEc+vQnz/K8A5g6rN6cJi7IhjvyYlfaOfzypl+HWv6iWfOt3Gq4ufU8bx+BBVmdNR9U8D7ZFrm1h7BPE66RuMtb3Sz6oSqOilvVjGBpn4To2k6AwZzSWexsoX6isfNr1H0msoNG/0Sky8pdY22F5jeYnLPIsknVRFK5msI04GoUZtrKDQIkyd6CrWsESraRf1U0octLoTyGUynPQcRi1eEkLkE+pXNLLHyuQCZ0tYdBtO5zTxJY1dfHzLLfZzttuU4igPzX17yT9zhr1Kl0NpuHV0ln4TE5mUKexTD0s8dLcnYooVmQViYbWfmwWyHPo3lGEDIkNWcVu+jxdz6PskMDgM3WtbH8tIwjZtDgbiDIn1LFk1IAj3rBNX9HTzhV7ESzpvqWqTM2hgZOjPCo5kguO+AO6Em41oFixQoldXVNQXY3G8Qa9S4U4L+v0cQTrUy7/tTiM+/qfiZkwemEvlNtdHmGakzTbbAmip+9bkB0/UVoq61I51VU4slqTlaViCZUUK9Ip6kjNDsqWXCJzcwSILLIYF9B6YWWo29te8f9ARivu9EXINw6nFYiFhf9twCfS/7D9V9sPEEARy5G2Ms+XEmc6yuY23JiWeP8rORCQ1/74w5+woDmDsEBE8yvoUvHDDqJ7HMmzKqnZcGSfXNqjnRlyfW5tj3u/+crWu3Gtv7e6jv4NnzIO3pOT7e1v7L59bi7HfjP3sAdD/E/lw9Z0HCzIzN7tBVyxU3199GrHgK4yCoZng+97j8xeJCo7wpL3sgFjn7xVAeodzz2etfYfvqU37y47+Aa/mI6+kdsIZdVxqFOq89A6IWSlxj67dPNpI9+RAbtAeabdz3oOOnDMO0Dghy9k2DMeBIRrp0mRQpnSjBbHGItFBzJ7VouhzjzqCKq+I91cOiFUASfEjYj9MBMIBAUJuUtDDPG9FpW5hLlkuZPERVQ8JzELAsuvXN4G37NhnsxkJCnRhARj5AAqMe3llKXvpAMmxvIwmtHRxA9xNJ9X+YEmKOnbmGCjCz78TYqrjt21R7e52RRt8lI1wkbz+0sKVPrFZr2nbjznjRVw+5rVAickDCObU7XO4zU/AQYCJvR8yJzbg5ofa5y5wJbbNh1gbqPgRmzd9NjYhCKTdsZkNq+M2Yosyu8Yh9ONXC43aD1spUfZ/o3JiKj2YVeda1Ofe1IgFIjKZzgMwJnVNbsl/i7Hb/kNx6iuLZFHMHkLkmck/lksjwY4f57jG8YXt1Zr/3nOx/PzDKxYVh2ZUHbTxVkkYZfn9FWYjkoiEbnj8jSp8CA/KMZ3aQ917/jnKUTuXjDMopiVmOz0PQlmNNHitPAqwTfx7w4iNaj93ylK7iDcrXgUKOVbsPEA7aeZq5Li/nK/J0f99gPAfA7wjQWJ4ZABwLn3hOOQsShMV+rekFHarMuHm5MwEzj05wolv7uRNxkpPe756/v1DbDe9e/Rz3jxOmE1pA22e0+TOKPaLlI65kYr26otQrWmts50fS891pdun9E9yBS80z2UmKK6KIhkq05yMAwn5LaYszlZVYR5eihPHq4QQfqXrN4ysDwYw21Nkaw/fdyZBIWU1kWEjGn4wu/8u7EZDuU9H1F0E3XBJqMdcuSZfQPgz7pI9A2N8qfasfLr7JzllOx7SSkltnLNbH0E5s8O6M2oGCM810E+3xBEZPuCKDiJhMNoGIA53FMTR0Cz5POvP44Fk7azqyxp0CIpljIH1DEpwN2SiDwKlY+LZkQG1K3Xl/SVwzLe6DUlCP5ukpiZconRLr3LRye/MubQCgoymqlAJaEKtog3luIFtkMtbrFaWsUCbmtol13yDM1EghbTb7iuaFYTL6vextiOH3wz2xfLETWjcw+a7pib2ge4ly9h2rjqucvfiUSX/wJOEdeHnPNZJ49xxjV0Fn9zGpFepCNnb6mAN7Ixa2zzxPMvvxdxeW+vO9H8O53QMVp4j60yBpQGBfoexqQXa+ecYn45cjuvymyx56PfbEM0Hm7vMJEHaRxBFevPuePdGfo3tnd/2e01/p7+2B37ec9LMgoeomVKxOgLSUYMKCZNIadbvvEnNvQIlIgWCtYW+14tELJm4KmOoV777/szS5ZmNKmT7n4Ys/Rdl8wd3LK+Z25ZJZ2QQTnfFscnEDoEhoBJIwxy17mKeLBgjnNRFxD8euonaThWZUAOrOYxIS8JB1D1J692nWvm626E6NINxBVGUhpE7IkqgFu8+Lm7pEnNXosNs8fr9L492vwutyFXsjVejO3NJPgq7tyboMCXRl/fhYOb+RxuiKQxtoIIXwxdhVxR7bzeOGNzqFx1g0DcE6bQxfDWbeNR3ul7GE8gUQS/MTeDRDDaYti6TsobgNKYNDJjlXGcexOH8mwC0BMH0KkykvpqAqgQSzur4Pl+e8xRUAzcJ8Jw5EjACf5qa6UiYHIZPnoFCM1TQhsmKzeYXII4UZv4o8ZsU8Ffh2dmddeobJXJNhBXJvJ9HrqvfYHf3ZXelnh1ftbAU7fGAgnPtfu8tPaoCgR990099+9bt7r2fUs979pY/7v4ggxXNeSITvZp+OOXi9TXlSs7GX+4FjoGpckh2QsLiE7oC08d0jRU70523U13buyyd4jw3j6KjygPHmHyfFlicZ5JuM9ZhG68myDxD2SaeNzyyHbbetkZYe+b7/k/UsYPh4f/y5o3tgODPj/RXHnj0Hss+CBFXzHPnFva5Ro9IA9wxXmSnFENuimy9RM6b1O5FQQ7vU5/4Kxa+mxfDsiW4D3WrFZKaULegLbm5/wc0WssFvi3zErIVmQCPF72I7z2yIPe8AnqDGzLDW+tXFDk6CBQRIKGKIuZOZXyxEMGFl4cnLe75glckm10JIhKARDEIK3eZuwRYypa+kt38su84BLDMHRIwnNlneMFCKM7U07XQp0aqDM5K1ChMrkAeshdajbMFWgRXaXhrSBfR4WZJIuRMFvWYjk0hNAdQi2ZEsB9qF9qW27JflPAAW/gQymh5YtCc7TCCuCnfgl+2kZBz2c9IYkgmxMhNlhEo2j5rInBXDGfcWAlBJ6tGDWfue9vGY+GcePlgd4OaV5OZzVavfilkSMCUQDCdUNU9GZNaQcCCFOAMGU3cgnWn2wMbuKXXFVBN4+YVMs74C+RKIhEs18jS0LVWaX0BiDHdglA529ulCx78DVUqSsmgU4rsjwuiOij1BmC7PJ0DOCvdpkIjE7XPjktjSsd3tMDS89L/3dez0/rNBi0rZBS/CAZ458cf5skvUj/cVRsI8cpaY4UEuEI4NZaEL0v8czu8OQBom+9nc73ifn/X5U98dPGiMAMl2EJ4cPv4WZZzqwxKg95TG6hSz1OXrJQR7h5ws5PNYw+fm9eQ4j5/d55XDXhwHEk9vk/OOi3EhjW/ESjWBuK3PQhXf1CiqtDYzrVah8m7L4OM0lsjo5k7SbtM1KpUaPKchZYJyBXoLmzUybT1nvEQa2mAszqhcWttxxIsN12bXWEiAlEPP/ZgZ0R5m6IsR/gnJ3DozIwYS2SdtG8wiwUTcyKgEUwntC+kYmLb0PMRJ6ehtLQptj0nPz5aJzPHpQhl6CmqNthqERiGv9DZGP4KDbUNP4RyMTWzHULK0m1oMEcZLqRgkoB0Cl9ERloCJPgf+2jK+/G8JDtr1XUjtkKozZxk4nHVNUel7okvlmMf7GwGQ0tY++F5YgdSU2GJ28GRBFcRB7nIfsMW7jdVqRWsLaFjuJHHAkvdOgDfRgWdkkVS2yyzbcn21GqymFUJDdeMApFS223v6jaRaoU7LHMgib/Z1sMX1drd4Lzsj3/uGI58vE7ZPVPalmASEdpIJJ8BIJ8adpk4QrJ1+2fLzBHs56OeyZ84/d6YLh30alRsnXzqCsI61vcPoj7yx9/qyb46M/Rgv2B/j2UGeWfxnfvx0GcXsZSxP1jcAwuNalcN+HTLHQaPxRr2VHYCw861v+mVrngAou6xoWen++MC0T2rtxo92xnn4gNnO029VnkjL7NKPtvA7GHSFkVbF1RhSWF+/QHA16nLxjS+GO/GV8E0bibxQ6gbwtLaFFUbFpobJPdpwB7EI9UuJvgS66k5pmpJtwZic3RggyWwkAEFarzOG3q/JLbFpRC2c5ZzwSg+5BOJiKbdahHlDxB3nzJPQhAqFzP/vndq3PRMS97JRU+uCpAYh0zVr/32H+cpwcVEwb+u5BDR8RTz0z2QOwLB7ApPV9UuHCF+SPA7DjttFzUJPy9xHtLNrlt9Sjb4Tb5Y7d+yPpcWif9b/tgBRFuNKlXFw3Q4A0/zVq4i61devDH3ubfb00jLgNmfus/o6FXS53EjTxdRBqQMEOrMSJixyZnqXxHMUWY0ADsGzIxYo4heSmTunenhnpVj19Nyh1UIj7TINYevnShtKoTS/sbIOGoOD1GwHS3NKVHrDEvsvBto1K1OZQIwWQP7gtT5fS8RJl+6eW96Mvh/vw9dZvu76TjWx1/FT6Z13nxm/f04jX0M5Vc9XrX8AAHu49M/dYid+3+/zMQD+FAAdSOiTppY934alTnnyOJ13XJRMiZvoySVVVz0nlHep1++oCdV/EnSpS0c1r2VOj3Jn0FKEzfw5n7z6FV7cvs/t+ieCyc9YMC2JXPKLbXfX0UwsfB3cyuvmBinBSJKRZSgc7qVvMxketkjMS7iap8/VJSrObGEkkUpZxO+397lyqUhTogva59JhXEHUpWoJIJXmCf+/yJDJMJkhixYi7x7o2RYs4cfCuooZU/XxlbaiFXXTRK8jtwYdI/hfmczHQV9n1kIn5h4COegL+t9Z35Ixc7HXRz3R/sLI04yzMGh/VON5f1KJuxs0L9SCWqvfvkmERFpqiyT8JxLEWbo69AvE+hhEwmOuBvNWRGZUNzH3kNczS2Qbdb4YGhpraFyCpGYUqb6eUvo7wrxEaERSKmuGiTspygg6zFOZq0hEAmmEdDpIEBHPMaDusIkYNiuUyf2D4irzvJZaLcHxOLfhBDquw1NllNh3ceZicqHjGRcSxPeTcQywSH93pHC2U+/OV8e6s/y9KKuOlnOY6auW40R4+Kj/s/v3AvrtyAvPBzH7GpxzfXyWlH6ybo6O4/z7R/7eAal2vB38mVN+FvtM1I589mS/zk3wyEP39+Re5ftS+tkx7/BmW4DOua6M89Xff94i7u/Nnb0ne+N7osrzaZkl/bMND4WanQiVFS51pnOgdMiazCIbV23UqSJSPW1rEDHPutdCtfoOL69gKn69MlrArqE8QtjjRSpiRq2FVKn7ZCRDSHcyZxpuWxZqqczz3J27BEXNs9oVSXCRSRNCire4dRDrC+W8dInHF8LvIQcaUQb+TtrLI+K/3yExB9MvMfXSHdxGw6R0NXGaWIy8kKQTRVylXkrt+0gkAJN9yeeff593736GWguqqffZ3RD7hgVnszl/0D0jIpxvWOGDYr2vDP0cAEI+1VMX58VYg4RvFj4nBCjUvu9KCQBg7muyXBaVB9QZk4jvEW3abzIU3ME1z6RioEKVFaARlaFU2YI9YG1DrRXML0t6fHxkNV3jETwSuQTifhKrAVQMK62nCK+1UWUb8G+i4Jcn5VlCW/gxuA9Ea1uagdnsfhRiDhpLXhFtGdLTEV4C5iITpazjGQ/9XA5IrtnThOmo89JY1R5R2VHnAxnlZGTOi2W7dIJ3hqHv17lL6PpJ68QOY9CkLZ2XY+8/szyVe+B4GKIc/8v2Ph1BFctZ3mdMiylht50xqdpzyuisdsjZj4CaY7r63R7kg89qf6l3qDJ/nthrJ98fX9jZJE+3fzp09Ew5tQ/f9v19ADE8c1IL0B8ax75nQty5bG7ff8FYooaW9e3V2t4zJ8pZkNCELkXXojzcf8F2e8/dy4+dWGaSJHHJWBUorpb3IAJ1hzlrSGfEnke+mDMKjefq6oYiFZfsPPe8aYRgFncOA6O1mczrX3q886INEGuhDHapLh1jrLVInBTqfRQ3NxDq+5zMFkBmnO0MWAwmldJ3RhLQwoZtnYa7Fbu4aUFKR2/SJeX0mYj+hwbCAUbOVXwfTCwlfk9FPFwgNaiSKsp2/hGvvvzTfHD3HVqrzsiOJXNi2X7dDGQ5F4MUqj29ETubVmzv8O0TtQQP2ZL1v62PN0IhjWUuMDJpUv7dgYwIqrPvqS5WClLisqgW/gGqLPkkUougkcMi3gEsL2MqhlQF2/L61fepU+Xm6h1UCtoeYTX5baNmqG7ZbB65vr7xsMcwZ6k6HKoFptJoD1/wuN1ydfeBnxMCVosyty3FJExXM+AhvqtVpZbi95QYkf1wg82ukfJ7ITyLqIFnlkSxVvAjEvuyiwtBIDuTHqn0McrFDk06+v3+Z7ldun/BMSQyAITswxnatP92PwL5d2CtvrfGumTcqz+GYnuE/C3a/+omkFOcZmdi3rgf57ze95480x85/OhNy85YxrZ+TGv8VkX6Udihk0fm9ICMnsBrhwmYzo3/WEOHv54T/uCpWyBtcfEyjKvrW+q0Qpi6BFh6vHJ6lkfrkuFGGzbbmaurKSRgZZLsoqIzUDds7ft8ef/Iu3c/SSm3zDqT1y2LgLat33uvIbFaY57bYtfMhQhJtEDksmfQnqdc7rfoZTiiM/49SWSHadE90Z1Q16gz89inASCTD0V/SobkjWxyyZEwJGWMH6FNSC1GvKNJWCNEzLoTXdiihVA5C5Qtr19/xv3rV6g9gN7GOtgytt7FbMOp/BJm5mPxcZWdPdszTOLz3fMkDE8ZhNrfOlDIrIo5w2lyz4gSz1uQZqRhL0fImpp1oJVD6NEn5uDQE1mlfSGSL0kJcOh/MwAFTTNV38OejAng1ec/hJdwc/eS6+srB7S6BVw7dXN968A4+4GBNcpUuhStKjzcb1jfpGZNaHmLJs0jcosgpSJW2bx+8ERM01UQgOIhwDaAyNwZNp69me1my7SqQFwGJbm1+xsxL8PkLpM84AfbneSd546U8RlLk8zwxQ5R263oHGPsrkBDX/suC4DQmtdZQmBIn6Cn+nxWqnxirE8K2yfq3wnZ3K+rP8MAlp9X79Pl1DsLvduP9x8f2R3vsXGdbufgu5AObNxj+z0d2jm0eBx/71g516+T7+w/fqyPB306wuB7XXtrntMwYqYkjUM9nQ7bciZHeGQ7v+8e1mUtd4HZTsjmXn+eMmGcNzdEzL9Zi7S/E1KuUK2EU33c2RADCd5Vy0RXF6u5xC8ew+1OYQYRSlcAdIatcVUmJoFt8/BAK54DQdsmgAnhf5B5GXIWXUZDUuZ0wtkT/IpHU/jc5SVB6vcX2LIEgvTnMU8YtcSTt2CaE4Q0W0oJG29oNtjdNBZ5Y82EUp2Re5IFCUkwnfKCkEdSniXdrb/bXfK6MyTeF0uJMTiCGqUaV6s7Xtx9TOuJlroXwzLOYMw2bigUJC9syvS+uiNOPEVf9x2lLChfggvFx1hYfDQclKV2x9czN66m3i2Ip4h1hp9zJ2GLX5IzjX3y/WuEr8pwaCzCV0Vc26K6wpi4uf3Y97CsMJ3cR8AyBNfPhVDdioR5CG+sFZoOvoV69S53xS9Ic9PI1NcPcZ+GzVYpVeJCK+Xx/hV3L2+wuqbNM5hEdMdDrE9usmWEgpssTD3/gw28ciQBO6rtrl1YujSaFUbP/cVBbnfxO7EzyCieDrx3at4re8zHWAiljJ9li9HvHd1H1NFmT3w1Vcn0KUc26Qkp6RhvPEcv97jIrhr7+Iun4uF32h40gfuzd7Qbe4x8+LHX+NLOQe+OAbb9h2zv+7HqJzp5bFoMBvT3jPf9hSMdO92vc9/1Pp+bl/5yf+tkI2Y7yq3Dd4Z9K8ee2wMQlmHuvZPLw/0v261rZ0sF3zgG6M4ofM99CDwFElTo+f2thb04PcqHQYT0vtg8CuDheUVW1GlNU9yzqSfJ8dE0VaZaub56D7QwzytnIaJMMpG3yLmvgHRtwZhuOKlMGcRkHVfAGpl8Zww3dKbSYgbzqt40N0R2SHHfBknHtAzBxDUKfSOHhOhdGFY+E1E1iaiMkN+VkPCXhEHpS+HvR8TEHm5cnrUAEEuKaBX3yr++/oD1+h2krJlb+IEMIWA9sRPpQmkddCkzTbeRBtvcJj5oGtwZ1esqpSyE8hlSzgJockQSTn84Y3Wvzz5an8q4MCuYYV7NWErp8+u+LkBJBx2fV4s9YeG9VsTbkwAvk2yAisq1R9+wppYVaoXr62mHQfmUKxpmjZ6TK9rzW0TDnFUmGsKqVqbpCiNMZGxxZ8bXYK9ZTesgIhL+Byset9C2lTJdUZio0wqssN02pLhZos/lUErJCIO97Hy2/38SopFYj3tj+fl8VTMkgEnfn17fOcfBY9vmeLeyhZ3n01HYmodimwl1skVDd64c265PbOEdjfEbzc03WI6himO45RmM+Wsvp9b2jffWE8286diempeDz84DlWfV+WQbA5Pn8HyfquI5GpOnAcL58sQFT+DSaun2XU9rW/afApaBaWQJJGLTtZXgd0pefOOX7ChIc49oEwprJ9bVJaMiLq0VGbzWJXMiLOAE3Iu9CWR0QsZp9wkqmbMg++wOgg4KBkdEU/cmxzCJG/zMpWoJL3jF07t6ToUARNBvb0w/DrAeCZJMy7Uc6Yke/ZW8hdKp5gK2U7JYwJBl+GOctDFznqHMs1JlhdmEmjh26cBioSneVjD/jAYohtkWjRsA/cHIbpnamm7iGOT2zpz2HWeiayNhp3gGTmXRkogbNdpBTgdneDVyQAieFtlMPOzVGqUUJik0Yp8GkGqRHMmBqvdPdRtr7GPePvwQkcr65kOQgtpEmVZIvWX78IjpFhGleqwi3TnTzLVTxLXeQgBgASpmBaP4jZF5PsRAPenRtj3w6tUPubt9j9XqxufWhFpXfj10a6yvK62F1qsvleww3QWg+X5zzdbygI2rbQEOO3YeYr5lrJN+cVIChUM76JGy4Dt0HxiceOeQdu2pWc8QtFRYlOJmHVXzuzo8unRfEDvs7E5dzxjfqT48+cxyPt/m/ed1ZMAF/Zd99fPpdo/xo6f6dlLFflD2nAYHEPqcuvu7x/h0Zrc9WslBN/bqPd/uMaBw0tyzMyY/Y6dYvA3P74LkZwCRU309+dCJ39+kDp7ySRBBS3Gmo7Crts5ZT/EhfrdkQKn+jc8i7/9Uwr8g2WCYD0oyKxEQNwdow2PMxXqmu6gs1NeLh3wJlXOmg44Lg7NLnc2ZGET+h2YeYVGKdK/6vPTJhpU2DG0RougxgQEmkshOPc1y719kLYx4i8i3sIAXIQi6aAj5g2tgMNzF1D+EQ1pZLnKyABAWACU0Pel42G9tTIZJamPjd0knvoz3N1CjlkomqNt1N/BkS933RLWH+CUzOfTAlgWwhXq+XzccjNfUyGvAM7S13xMRnVZ1p1cl5yUAqzasTJQ60a9bJvJFRI6MvA4758BzDhhSlIfHB6aru0j1bTw+zog0GjNmjxTdRj+FvOHTNVLN/w4tiptCat97/WxYAjxFI6JnqiumsuLx/iE0bVfuiFkmbm7vmHWDtleYQGsbWvsS2EQ+haWMREtCi7Kk8M7xJkAILYcQ/ScCh8IBGLoPUL6zA7IZjv5BOWRIQ/PHiw3/74zJw0QPGNeeyUOKywgSZjy34g3q1mcyoazSht/PllPg4wnB73y1Pu8HCoE3BBH7870wrWMc4g3bOckf5ch3xqgxPOTQb9HeSXCxx1zP7be9n519nWl3x8a/lxr8eD+T2+wobw+eH8GCjX8cbft4Odr0+PspYPCG++p8WuauinemhhGM0VXvGXuemQe940GIus0YMhERoaq/f/2K27s7D7BTJ855C6OZ+E1BkvcSuCScCWwcKNTO/HxNlLwuaPFdX1ZgsVRb72+RRpc7QzJM620+30McRZAakRfimSNFIxwU7VEowhQJm9jZJGmX79TLrCeG6omUWDZrEQmCp10yTIcmj4qo/U6AGmJT6QAtsgP2RUyJUbrkufg4+JrkrrHmM1hzk3fqmQmUDpnBAjhckj+2A/vKlIgwsEUL4Zk7c240wA4dFKFhOjC/CrlI+ptEkiEzmj4GExbPmijmOQxo1FI9pDYnMbiXYayv3qFMLQBeQ/QBeHBTlW2psqVIix0oC0BAegpqGfZQ7GA/I+J97zmRArCYTNR6y4uXH0FrGBU1zzMiGLKqlO0Dxj3FCmozdQCF+/M+zvJOCdVlKCAWCTsIkqmvNxgyeWZJE1nA6dGyiOjHnBB3TAs7dRyrcNxDqRUJVtnDWvPthJQxgHwkBlcnevr1EUvsOuIeTM8bE8uxLz+uco5PnARxJjt/93ncdSI5U45JtaN6ZreDp0I1+3vJjXvNx9u3/f6e6WEXaob2nu/YOW4Slk1zZE/7Lz72Q3+b8WEGfmdP75IDMBI92xtLnuEnQege+Nnf37vnYvfdp0wbT9zdEOmPQ4JMSVEknemCkXZGAhmemERfittrLRLEtLn1OjHzTHhWcbkwQiUj2i99IBaqkIxiGfHi5JcJbRYGv4xdQiMRRDEkrWSvLp9Vf09SmyCDdiBCz5LBhBd+MrNmDbOt53lICT/8NpwhWgc5bsZwcEBnlNr3a+1q7Lyt0FdbIajwhEgNMwaDZiIYlhgUd9gsOox32EgLOA7KnloD0rSwJKKS4vEY7o+Q82n9374noAOa/aPUpVvoBCzgWn8wdAqMOTaWa6ZjP1i4PkYeCyN8XBA3kdQpHPccaDg0yGRWLnomCHEnRk/J3Myl6RKmKsdb5mGzER5byhTXdKQfifToAgFKjbwhTVETZ+zF97clw4o9sZ0bsHItRPELmaSoh2EK1EnAZl8Hm8kQY9O2S6uTJu1+1HNCyBBCXcrCyC220rz1t0uxAPzLWhwrO8tv4y5w3+MkTh5pMOwXOULAB8zsfQhzn6Z/0/HWR/Dtn8Z56tqT44zzoLojQ1wI9eF3vbVj/XqmM95+O7u/W9a28PpjACAfGr8fx3gAEEYwdgIsHX56/JNnMuHFxLILNk6ZdfadnU//Hjxnz5x1bL++iRbm7LyMPjyMPxfzQ1+5sb+7HTyo24587h8dn6Ojv+/v7bHeEyDkGP47dd6znL8FUtbkhT6eES5YfxJyIO2khYkihSrQgjAWlGKPtM0rynRLrdc0WXF9/Q7beYOwjbmVpZtiLImJVjHoQgkGIShSXPVaykS3EQOK3wfhM1EwzZRGBcTjyD1czq/jXQ6bgFQ0oi0KnlbWZe4a8CcdAJ2ZmkSeRA0pWeIiHyvDQtQ4s878XEoqHQil4+JC/pa5dQaamgRf/SI1mGd65cdr5h71zRTVDSUiEkwLIiv/nQgH3Nkd1mmcmv/izGJx7DQtmLhqXVkyG+ZOD+uLS/udIS8Oia75EDzjpg4rbRBZJ1XnuII5L98i0kJLZPBLUAkik+9H3VJLhkUmd1AKa2CFssF49HWRGU+MZCAzajPSqr8n4nvXJDJUC5nKWYqhskXnmWIzUlY087TfdIbm0rc1CwZZXQNEBSk0c/BaELTNGFtEZmeIpYDNVB4p5veINAUzD30sEsmWxO3uSI19uLeGuV+Gj0ZpLLdgmhl86TzqKLWByJDYa4/gLZx80UC05p+XycHIkiNh/60TDHQkZAY6t+GdY8U77mMZCPQeRzUbpaZTVPtrLmfrPoU4jr+08+kxgf7YQ6fAhC/61zP2c1L00efzn0Mp/wAvPtW/BAj2jGef07UzlRwCMzsKynM+lkvzTgCr8ecRRj2CBdt/8Uhl5+bu2dqxN1hGeFKToGibqSXV/NJVgwuzIAiM28LVChrSXpF7pvqaH332pyn1JR98+JOYFJoqxpZSXBJ0KdWpjTO+fjNEqG1nmjnTBM+PsNlsubm+Cy/8cCiMi3YkMu8lE63JJHHmgrlDWpvjJsaIjXf+6NczuwSX/g4OPPzmR0HkCgvgkVTJtS0ZmjfMoS9f9L2L7AshXwSgReOQ9xIwqq1kOfM2hEn2Jzwddt6U2OYtRg2vdwcHTsjHIEHf9RZSn/sNRFikpPYmd+eSCyK744d2GZfXEQBtBDvmB7PfpplaqQA6mlJyrB0W0SmmS/RDZhu0QikT8/yImDuGtohukOLtGpHTwDa4CcNnqalSqqLz1h06a3ETQp4ug3Qh9TWKexRizA5ItgEwY8wIqkqN/Ax+34mbFURWQKFFuC3F7/lwcOIaIUxAZ2adqeLnoIihLdKCC1i/Dpq9a7vjs2HD7WiNFGxg3m6iii1bYFqHJmSsq/8zlpDg4vOmbuarNf0Z9iIqjvTrqXL2Wd/0nQie0pqfruJ5nHJ/CMfqOxznU/Ueo8gjw917X/Yee6KufcbwVNKeZzTyxuUpdf+b7IOk2W8DBg727j7zPXh476P9z04sUQLcpyTwp8pRbHcEDJxk/nvPPAsknMY0J8t5kBD5BCyIFZLSiHSGvpggIulOqmBDJV9KYX11jWlF5y0wUSaXUP3mR4bMg5A3IKYa0e9YSFtpHq7KavKRqs4sUrV1xpZ2bICSTBUnyGabUFlHJgVzMOTmipS4hR49kSmBBWop/z/q/jTYsiQ/7MN+mXnO3d5er/bqfe+epWcGAwwGIAAOQAAkQdImDTkkUQpL/sJgMBRyhB2hCH3x8s0RipAVZphhW5QpiZSCImVuIM0NgDAbMAtm7+7ptbqra+la3v7e3c7J/PtDZp7tnnPfq+oBDWdH17v3npN75n9fiCmPI8GESCECj/kXnFSvokAwqvQPo1thFIN7LOgIuSQUlBkLCzrEt6PKkNSFG6CreCiINwTUKnoelEGjpNpgaI6qmLkQo8dw2xD8BQONUte1eV13ae9RHNJCp1zKiJTSJQEV6Y8YLAu//9741J8LtEe+2pggzbVegoMnMHw4aiG3OQ4f0tvbd8xDj55jVziM9rkejDFoA4nytiMu2JSEwfrZSVAtaYVWCUjqVQnBZsUoj33FZmiV+vE7B8z9+VQGQ0KM6OmJBU1UNTlUcX4QvAWITrykTHwoaRPChSOCszkowZyR+i9tROpIL4o4CwlDDD5UHISwMRUuvdznKI/wvxujqJio4GnrtjqPBuyXzclVJlElGqJHRbueXipt/WTG8hA1ztRWK0HyUGNYYn1/pvrNdx6mXhWGnKEhWI7AF6q3r0Qh3GgeYxa2/ZT2y/qdVaRsswsZN6daoyebxFyzTmPcC2e4a2DVMTfnXx1LtZuHPMLLvRs0IbGOoAIH4/lMUyCuiFikcEcM74sCl4Ltsbm2EgBgaWnuOTA8dx+5TAU2L8Xipe4xcGkSUxwp7+7lcqIxnrMBiScJ0YsgYkUXvRBQOJmDhBTUIiHPfI4uQiGH5dSm4Jg8yoxukD6/hBfXeoBvXQ6iUSbkp4g7p5XnRAsEH8elPEGigv48oA9xzutzi88Rm4YYEa5EyiogGxWwgVIqiKwVRWAiCCL+HsZ4nW8xPkqAKmE8fpxRJB1tLmKEwKCDrxrQhf0vPUki8VQHGgVtF9e2APLBO0Ic0YAzhvouVFpBie7zJKgKVx3iVkZbAuXXxDq/L1rnPnyzs6ByjOrjXMy7IegQVlzEei7epIGz10hQMUmhdlDkNgPAGE2eWZ/3Ibij+lgMWSBKk5D+2K+j1t65M3p2RPWSTwzl65cuh0G1okGsI8/mOGdJEk3N65gSYHcB7gigqjRhEzg8NFMcXyqkTGd7fenjZQCw+k4ohYqNyvilnKc0n7W0UxD31AmQM/X9EyqnEQgFAfSxOvk4lRtNLUFSkcDsQkALe7JAxJ3SZ0ENdPX/EL93dgbSsKFYaM5Ru0vFm0s3KUhLmxRNkzipEhDN+9pFZ0kkmhtjanu/SypyhnKKuiGD4J7obQVUJWyoC6pbL8a3IchN5Hg985ngJEU5BWoOWB97ICZQcjmCT96DNkHH71UAPmpj9M0KM3NS9qkodPqId9tzIkhM30tUibjARfk8CkrHd4LxoJS+9dELQ4iW+qaYd0TSPrBS5M49YaG1R/jRgyD4IxAt3739gUasD4ajVAiUJLEuQYIRd9zHLED5mBMx94VINISMnJ23mEdp7yfugrdDlMQQ98Mh1hXco1TUIlHKEMNXq+Ige6KilPIENUSM7hjGGVUcWkUPiMXi60kgKqRoF2WDtMYVZydKkIyyPvFS8IWOhrM+XoL/30fs9DYHzllvo6JD0iuxiLU4NydJE7T22NjFm65MQcEo5bDOopRBYzC6h1JJMW+NwyjrzRqdCXsWMo4aT+jhFM765GFJ4t/x3hmEMfu18c4ofi2UK20OCIDEpz337p+e2NGYKGxqsDoPz9WeVvxZ6LR2DnBOVQcRjkKTg/84Yztr1Uh3VpHQo3ZbJwZKAqLeXrtapZvTXaSA2pINVZssY81Is2rHwM/wzr+p0hhLcy/q35djrerSFfDjzH0/HEaUCGdqdRfbl9qAqmNrb9ODPCnhZtzSs1B+Z93XhyAoHrUsD6ZUpJ0FooGdqBDJThXPo5MhKLTznKfD4YL41SlvPugdvSzC3Lsg6jlic0SSgLBzVBAzo7xxYQSMqrig0XshAPyCrQiBekL8Aa3LyybKhUBBhS9B4SqnXESCEiC4DrEWxBMzuBDMxyNSHUTH1mY4pzAmKQQFUX1QnAGBRCdhgyy2EOVWSMdYOSAI770BEowEJQZ70iaIrVVxqP1y6DIdcYSYLnosBENL5dU+Pr2x19lHQsLP1Fv+V90ckQrRIlKLW6JVNPILSDbuTQcFq/3uFlIMVXkW51dw2IEQQPk8CYpgMyDOi/WVj3GhCkPSDJGMKD3JswxJUhKt6SUJ1jlsPkcnKdapQhAiLsRKwCHkwbzEYtEBecdUzxm5nYP2Z1mrlCTxkSytdZ5YUR6460jYKi/BseLQ4oo00jGtusQ6CKJyXD4DNfeEMz5DKeEMKxXvltSM6Ns40YfidIvqEeXHRmSBsynejNKJCi0YgWGVS1/sY/FZtyj99M+x7fKnbg6ws/7Sdystf1ziJ77ewUUvtlYhRBrTavMQkfLh8mG0rF9zOKfW66rTwJTLiYPFH5cNvQsJd9ZtxGc4NdZAQYzIkrFEmEhjzReH1jzXrtF+JLSX99WkQhrjbRZpdLHk7j4KsXCKd4NHjC4g0kK/TAgAFAFtFJ0HUbmHkh7A+5C71ht0Oa8j1sZb8dsgUjYFERA5fEFJBi73OlwFCkuqhcSAdSlojRMTxMk+wp1R0V7CIKJw5KCi5XwU9XvkIsrHOdAB8XrxcBS566jg8CJ+EbRRnutVFuWCw6QIIeITYLFKfNpeCAZmJli/+o1XOEwBySMSIiDjDCfzCi9ehp72Buhe+uJEISREXbpWFJ9Bh6jF0VzSgROUAW2CeNvGQEJB3O4sXqFSWDXgVQte305I5432IbILf3aJgaUoxF4x0JK3h9AI3qbFEm0dIsERDGGdoEiI7ozifPwDFYJcCX7/tSQ+poXyrqaQB4mAl0SJZCFZk8For3bBCZk4H7HTDPycKqGLc8kxJrgcerY+cG+pR85kWJdBIGyxc68i0ClOW/Lch+ZWTgeVguCUBTIvycBhfKSfkjBUMd5HkL4Eg2CLl24liQt5GoQoWfHRIcNP1TtYh4WLnLCURopANZ5Wo1SA4ykAxIvpl73Q+Nuo24Wolnd6lu9ScOiL0gRVe/knLnxZVqTSe2XtFKWKqWAwKkSET2JXmUcHsVRt+2HHVVuXjkXpJPjOirTPUOdUAmFJP6ed2TMTdKcKHoSYc6foPFbtqOP3r3kYAwEg9b0tpQ7+h+q+dtFXTblHkCs/UjltmU4PyxzAUpL2cLbUqfuZQeEj72zMUhtcD2MIX/9uPdZ9lAYEhKK89EDCgH0EPuuRSTTsUznT+RHa5aT9cyCJj0CntX8vEBQEBKVjkqnCRsCGLQoBeXBYyVAxPwQmKByCT7qIl2ao4E4owXvCCkYl6KDjL1UVCpHcz6PYRBuQhJcueMO2CtJAilDPKB/8p4wNEINHRaDv98KvuQS7Ri/R8C5yfi0IxJoOa4oIeZ75vcAGOw5BO12oIvxhVHgpT5BWqNJWIoYg9usRpDkiwdagpLLjvFQ4eWUQqXCKCiLN2wW44LFgjHcpzZ0U5yqw577t6GMntgCgCGAMziqMTsM5c962xDkf46JSN9rCOOdI0zRIVDxyRhyi8jBPweZZIAijrYMn8DwRe4Jzcz/P4KEgoomBr0RmgEErFxKh9fx8dRL2L8QOwWHdFIX4EN/KG146a9HEZGJ+TU20dYlxErova1jrCr4uaY56qePOosICkFeNV8Pz0p6lXr8cR9O/vDFc6Z7KYmmy882+4phKQmGhfoGJI1EkC3XbfvfPzjzQxbrVL5X1iOnA688qo43rsxSAL1BES0bQcQCkpFBOR6qLbXVWqZyD+FKdkF3e08cl5k4NoRz/UQuP2sfSQfj66ouTKYniUpqxYJPRQgRUiY7G8GoP4mtFkx1r2yrhe8hySsTFMgaBzT2y9ZHNdMnTiPPvVZCFL150HQ0IlVaUztSuIDD8pDziUWGGPhiLJoYfUsH1UZxlPD6mT4+0N8KJeG4tIB8v0tagPEeJ894CIp6fNRovZlY+VbQSF+K9+/697YUnE1wQgxvtpRhFIibBh3MOyNy6uBLKzzmoMXxcgCiTCD751RNapAz23GQQyBfECcXaB+PHQIF5+w2Kk+uNYlwIde1zUCAKTEKivaGokxxrQ7RMVbKUfkyqQOoFTo7Gjzq6YXpCSBVRTEqVitiYS4MQGEsV7Za0sXcL9BKWKK/QBWdvrc/YCVXX2uAVIGCMT9Vs86gqCmMQUPRDdEUQcsqAWT5mgbcayYsL65z18SNQRE8GrRS5nePIMCbapUQ7C7/OLp59MmyehxwSnvgSNIpBOEE6SMAEpVPPTYSoijFrp4QQ2s5OUOJIEy9NcS4HZ+tqNIIrsnOFhKBZmkAs0lq158WXymfV+F4FXuF/XdVAFWtPQdDXjLlayoKEo9rZx0QEtTH/MS+La7SIOKvl49hX/HEsf1zmElkWf/zkzOz3w6qZSiJ9ObHSev/ONJ7lhFbz/n8cQncpkRCDHfkkTQ5jfPwBiYZ8keurSAm00sEwL+pTY3KoAG1EBaRsUIGrjzMpRKuev/IID4HA/Q76qwzSvu9f+bFZG9wGxQaPgcRLF8iwIUeEwmeV9MJwh7VztM693lmHcLtK45m1HBv006qQBOQhaZVH3hHgax0lIn7M3nDRBGTqRd5RKl8G/Ilr6wVE3s3T69nB+rgAMUCHVNazUrxXgDeejOoGkyjyoM6JAaA8ILch54QXyZoQQbAYS4D0fmqld4dXB0ChyjG+H8+RR0O8YLSng0N+QPJFiuuq9Ii6+Dt6TkQ31fKdoHsPsSLEQS7BRkD5gFIiRRimgiiRIClyLvexPUyKj+Tp1U7eS8d474R85o0UtVcVpDpBK8PcZoib+uiK4r1stAaXV0JnF9yqBGPJkOdCeaLDJ1nKC2mDNiEuQhD/a5MgNsThkDnTyQRJeyTaE8MxCmO511JwnIUUhXZ4UgKGDkKi+NKgDoK0r+CuKPdooW71lbifDXxfShBUsec+4mOdTVoGtzphq+cHKL0cKnY+nXVPh75llMBGra6qavn4l/d1OtKpTamAi/XBtfnpn2Xu0nixuS+L79YfLvQhbe8uL51ELJV1lUabp+xNU3LVjMy4OIjFdpe+d9prjXVs2+LqEGtcfuO3hb5bDltE/ot3r6WtxeN95rLcJoEJooyPcSA+ZbMzAZgBysTQM7oOKMLlrYpanA1IExe4+eCiV0M6uvwrphBzlyJu5Q347BHWWpTug/ERBZV4v3ZxXsWQu3mx+hI8D5xIYUfhrEVrj8ydy73bmjLB7dBhrYRnWTCy9JfSI8GoUghIkkAimBSjVcC1HvAqoh48BsaREDnRi9t9NMNoJEhBdGkVYwK46qJSWMkGvXtU8SgFiTHFa06s59BFSJMQRzKGWkb7bJuCj/In3h5AGwekJVSPEgRsMefysIW1CNIV/0skMjzSFixF7IcwC0Uw5kEFA7jq7QiunFpQJveZHAvuPBBSiuBw4gfj4lkK3Dkq2DJIMLAM7yql0MaTn1ZskK5oEgy5AyG4xipb7IWz4oVRhQtuSfQqFGlicNZhrUVUD61VCOhlSZOQGdTNEWV9CurggSLOYu2cJPHjmc+mJKMB2iicJaje6tfZq7biChY/Vj7WufQmsIiS7SJ/Q1WwVUWQkYiLX135SMUHpZAo7KPCaIW13q6jAF7ibXoCvbcA505lzmrPS0IrnsM27qgdSZYvtnkXLJYO6qjR7Fla6QLgfiz134rvTYQRMYtaJmE4e5yEamknEOpnrErYLzZQqVM7jwsvtDxrfVzi7sY6qJY5LiMmi3G1/V7gqMqYO8ZzWul2Q247oM1xNE9J/b2u0mx68dirhft2poZbylIiYXbygPkMNjYu4nQPJz5vu1YZYnOv9w5idkV0C4uX0ksNYvAbpfAR5/A6ehGwzgbkHNz6ooTCeQLEI2hAB9ewsJ6zo12PbAfrpEmKCBiV4JxPTySAVRX1CBI44hDlQUekGb0JEs8ZEtUTDqM8F++lBmXfHnjr8pCFSJREDjKkMVZKBT20CcSCL2UiJD/nGJfQi5JDDIQic2FAVhLF8YLG5wggpM6OiN8PRyqHzqsJjFEQxhXXOXLrXvIRXEGLfQsqA4nfPSFlrQ1Ua3nKi/0W8RIXcuJySzDSo9CtB+nJAnJSxWcJfTkybH6IAIkZocVLHJTk3q0xqmeCwWeeT30kRZdjlJAmJbevo/QqGvNFQ8Rga2ElJPqSvCQQYvImFTnhEFJbEwKM+RTRRYwHpQDvgumsD8yVW4sxPSSG1hZXngUNqTEoMfT7g0DwKhyOPGSoLPvvgoL+/EU3vXZdfDxzkearsB1S2QspAV18rCpAv0ZDRORc7GPwDRKpRIMs29AhWFpx7lrEE2fHbfV4oSUC6AC0f4zKI+BvX89BQSD8JAf0/8tyKmJf/tvH7bwpYTjLmWwj8Np+P9MIirsbf/gJnN8GU+B76CJSpEnTLS1LiYR+uoHL54GDhyLyYkCc3l7ARyl0LkRPDHLAGqeJeBcyJyA6cOwJOrFocYRYeSF1ss+06LnKgEJdbN8j9/5gzVuUJ95qvQjCg3f1syFzniuAkiPLj0kSE7wa8uBpYUHmYMBJ4uMshIU1SpHbGc5NAycN6BCrgB6Fu6DzagyjU3KX4QrE4pGKZ0pjzH3v1uZcyG6pYjTBGO8hAAIBCsTtiQHv/UH4HNhpoZC7aqXIXZC86CjhCJwv+KiSBYQ3we6x1I/7WQe9uIJS1x6IkUAMFbEf4pjxYyhjKURXyvCI0AdxuMF1MxCPkUNWOhiMOlvo4AkBs3y9MM7gneIJq+DtoLwkyFovJTDKn1UfmtnnUvDhI1y4HH79jfE2Kc567xWNf1fwMROqe6KDgW7u8tC3K6VFOgnz8eMyRhcESXQ9tXlGYga1uBP+TCtSk+KCzU2JELr4gApbd4ZLvpTGKB5WPCgkotwKKg4ApV0UGog8WycoVHGQy5moZQNqHWBlnKGvKGkqCJQAYJcjmPY+a1x87c2H5+xat0uWV2tDRJ2i5462pLIHC9x8Z8f1thc5+9PXaxEpyeI7XXUr9Rdeb51k/PPwiPRUm4Dqki1d4/bfusYvHW2V70QDbFW8v6x0ES3FvQ2fl89FanXaJ7BYlhIJ6Ev0Rxm5ZEHPLj45EgQdvgRVtIRsj6DQWOf19knqAbKQI8w98BHvCufF4XPs/JAEQZmUzBr6ww1EF3kYcU5ITEKZOMihe+eKaHXe0N9B4HSdZEFa4YLxoMEYcPkxBAM4LzHIPWfqMkQ7RCWF+2CiFSIZVqYo8iIUs3W5zxKpVj26lOghYMhtRvQacJJ6uW6RwCkiXELCphCxMUSbJLoEFl4SfsuVjkBWCk7NR1yMLo6hBA8RY0I44EBA+NDDKsSCAJ2ETHsxsp8iRCAMyEGEGOzJkXs3RxJvc0BGSHgQ0UJoJ4QxLoaiisMqQeSlCwLFW3QrcZ5oDGOJxKcKc0EMSbJGEZ4bS8xJEaUAItZz8kFVk4cEQSpIf2LgJaOjG28l7oAYvw82p4hr4Py1VTEXiLiCM9YhG2iW54WKpBT/ew8Lp3KU8WvjbKn2wAoKQ6J7qEBECC5EKHUhPkNJMBGSRkUvmKaxX4n36hzR2Tgbf57KzxEplWa1VSTfxj1FRFYlYpaJuRUSJIT1d85GK8QOS0RUeP+o2G8bNKzP8SylhjRrD+otdnHzHTRCR2dLfm4SLqq4bd0NBkKhKplbVroIkbY9iXCinUAo17mLgKgOp8Y5n3FrmgRr1zjbfpfGHCvCr3Jgp8z/1D5aRrwYhKtRQarL0vFi27q1fBY6xl17r3mRO8bWUZYSCVbNsSHRkVE6RggOAC4gsGjIFQCr94o3ISiSjzCIZGgbfODx4laX+0Q5FsfMTujrdZROUWK8177kgRPUuCDdj/Zc4hTe/UxVDnDIyBgQgdgQ/SBENxz2t0NchgylMoScXASTpEhhQOf17yKeiPE5EDRa97C5R14q8fPMCqSj/XzEB12KagFvjKiCOiCIZMP8PZB1SExk5TzC0AEBKSVerVN4ABDG5MMJ12BB1J8TVCsSuf6IYDSiBWsdSXBvdIGgUoEYkxjLQcJ6KZ+iWEfTdecCwWsD4ColBdUET57qCF8jcEfI8ykAJukFYkAqCN4HUoreI4V0QqJnhYdSKsQl9m6uwYAUUCSF14ZPA+2jLNo8w2iN8mKFImqlDmumlFehGC2le6RYcCHXQxAUOCugwWgTUkMHbh8JXiD+UiTGEyU+XkMk7Rw4b1+iTRLOLSGrJEEyFs6w8hEbsyyoSTRFQLByrYvt9n0oVaibFkqECwEyVgFlXN+IeEQIxoAR9bcDrjqAKr8Eoc//f5aIe5uITRbfUfHZH6vSPCP1veuMnvmo5ex01ymNPNq4TiMQqpx0bW//qPet6Kt7gQrj50ftokLcnTaWrr5RD9//ckmCyhDx/uOighA52KmpkBK3QDCRWwg6bnE5ymgIwW6UyxA3Yzw7YjgaolWKUSl6cMFn0VNDcD6Es9YWRxYQpAqZCYPhnTiUSoIqISA5Ce5qyoBKELE+eJDzvuweoHqjPqM9gtL0MaaHFc994nLEZp5IwJIkCTneLsJaQete4JgV2mgwljz3FuziBGMSD3idDW3ECHneLdKvWmnkiKggT/C/q8g5Vogva73hXuQQPFESueUoeSipVm+wFzwfiFxAQPw6iMpDSmgfYTG6YJbiYZGQvEhLUEN4hzxvfRaSbUnI1qAKi49AHVdOoEQhdrB50Mpz1676e6nP9iqEkFAsIGsfpwAvhg9zdJSqGRMyONqgZhHnUIn2nL+BaC8SQySLm+G0Lj1iVIjaWSSe8hjTiQtGhK7wXigMTwsiMN7YQBWJX1uv7vJro8MzjfGpkJX3xhF84iqbh8yq4L1HBB8zwpUeH4WEoVjTcn0FsD55ZkxkGupQrFcVUBYaivhcSu+DPBfv7qubGPJspTxDlTG0fqn+XvvT3ujCT8vHVhV9n7nZNuArlZ8qc1sgtuKXrrm0AexThnja2rVzzF2E3ekE3+LgQmlIEGoI+JQiCx86+ijafrg961QByOLn2Gd9WR/yjABN6nFB5RDBQiS1Wwe5vI+lRFD8X1U+d7Rd7b/Le+Wst3x5MKVsEgy/Ep+6NoiJovtRdM9zUUQaeL9glO4RjHi9sVKWJIGR7uHDA/uZizYo1cdZ0CrDkuHcCdPJMX0zoj9cQ5Qp8teLc+SIJ1xsCL8sQu686NtzNNr7w4tPI6wUOOU8wWMzEg1OTLkhziO4nknQWpNnjsQYz5FKjhONEp/6VyRwyyIkSntEHjhdwbtUEqJL+jS92ntd+AUL3J8nsgjqExURr/Uukd4WI8REiJymC2mTdQ8RbySJckXio2pkZu8qSEGA+D5CYioBoyTkz/CSBhVdCUUgJjkKqhqtMgjJiExwbfXTVyjTC4m2gtpCgZeWKKp5NZIkLQhKf3aCgaJEFZUUGUd9FEIXVC3BlVS81EWrkKFSASEIkgpujNFOQ2SOiMUYhc0z76GAz5Eg2pG7DIXyY3KBUAoBk5zznifipOCMVXC9lCK+ql+3Xtojm3uDUqUUuKxYO6VUYQ8jIijtAsEqxfvOhqRWBEmH9cRUokG0ql3gRQPGAIRcHTH7Hyv/x/NQPKsYOhbmJJ5QMEbVVAgPUwpV0RkRwsLvBXAN7Wm66/2kyrL2G8gwElKaCrFQeb200zlL47QD+IcdY3j+KMt0NlVPe/9VFddCkKAldc/cZ7OZZYRJF5Js3oFT2q6qU7o9ZioKJykVIIvzejQvk6KtZesmlXe6iFqpT6BtLA87vKVEwnjnARvbF3BK+/wLKsTxAQgAuwjTiw46bvDXxiOfmDI6dz4gUZL0cM6750VEIHiEZ5VFVIZJBKY5eTZjMFjzvKjzgY2SxLvveQGGh07KO2FT2j6HTQycNFGMKh7Ix3DBaIUmRYnD2hnWzUgShcXipmOEOSqEb/Zibm9Y6RNE+ah8Rge1BworIV6DMcGQyxINB0GFTJUBkYSAUcpnC4BgvklwEUWVgaAIqhwP4H04YG0iAebjSUSvDo0OdgLB1kBFN8Kw1iJoZcnyE9IkQasepeuijxLoKIMNKZP6Ha8YOYJfc6080eYPbhlLIKC+sNYWLWXeAqLxa1BlSJBqxJNfBm/ysQQk+H94mxi/1iVn5xOCOfESL5+8a14QCoj19gHaYF2OMs7bKDgQG5ClsiWiDxIeUAGp62BcGOwIxKGVQ5wim88D9xxvbjTQ7aGCAaRXDYh3x1VBfRJtR4IRpcIb2FobIm6KN2YsEVR5oxf0mCpkx4yqjSoQaalVfG9AnkiMPmpRlU+tEQvpAkyl2OlRpeJtthMPVYQGYG0SY5Ebo3AIid/b6/AxRPwPMZEI4BpVqn0/KrLqPAsdnHHz1wW69VRkfQaiisYZjVzygoigaxStjS6Mr57BtvKOWxxj+0mvPFw6hBapRIUorfXTJJSq4609r0gwpL3ztqU+7bguJRLyydTnVVCQVyyvBR+XwCofqMfZqFP3OnavdfCW8tbO0GRYFZ97yUPU7yrxmmIXbAG0pGibsjoYYMRiXYbDG8eJE8TEpQnhiJyPnGh0sLwv7k3BCnok5TQqJPKxdopVU68mUCsh2NAMdEYOiPHGfgZvm6A0aGVxkuFshsbrvn2iHo+EszxHmZ63xxCP4FAWAhIvxLHiUWi0CwAJeCkiR/+iRE8DCZkncXjE6TlWa73hniFFqdS3FYiDaAcRI1UqCG6EXrojbo64Odb63BYxWE+i+iCJR+g69RYWNg8KZ10GiQp7qMgRjEe64opAkIIECYePGeDTZesQt8Bb9ROTgzn8Z/HqBedC6OhAPArW57tQGp83Q3zGRvEBlkT5gFxeleKNPZOQO8HG5QSU8YjbuyN6SQcqxOlQXoqA0zh8sCkfLyPsT7CZiMohJNiHVG6Xl4aEsMpBtSXBiMerbIIKQqlAJMe4Dr6+Duom5+JnKtw+JYysXHL/NRDFrZyTCoSDlFKCSF+E6+GcCrFFvFFspBc6VQe0/x4JovoLtT8tv7VBrJZ+OvrsLE083/Z7R/f1RfZ/Y5KtSOw0geqiqqVtAPXOOufRlFS07Wn8uYE02po8y961Pz/DQjeRVouUpXVMHQNo4+xrbXQRKa37Kl1fW4t0L3iAaWUpTkjXup/m0ijx3raPo/UqtRAIzTb9ey1U28csS4mEZGWE1d7/XQp/cv/MhdgBLsoaRZGLT50LHhnZ/JDjgzsMhxo12MS6fmDWQkZIUWhn0SFOvlJe3OvD3oIlx+Z50Ld6K3WxGlywP9CQaO8SZ8QgkoXw0Inn+MWhVY6I86hSfPhepQ09neDs3KslNKBMEKkHblJCcqlAoBA481SnPm5BMNizNvMiaZOC7ntvAnIceUCazttzmASUkNvMR5lUPrESSrwIPPj+x1TQThvQCYkoT3SoCVYdk+M4GWt2d2Yw11zcWmV1fRhiIIUMmPHUqMiNDwIqCWGxnSZJRoCgEks+nzLPZgz0KlqtoPB2HE7lXjIhqRe16gxcJBgCd60JCBNPEKmAlILHhYoxDogGiaWBaClBCJb+koccCiEMMYLRDpwlyy1p2vNuqMEOxug+SifkduLVIm4GygeQKtxZFYjL/b666G2C996AkjATIEotwjkXG9UjEf5FUWNQASEh90aQaCEogoShwtY75z0crMtBJWilvepGGzLrsz8aLSiHz7sh3hZnNvXurmlPBw+TOmjxwETRBXCgJDQi8V4tDpjNDceHQjYXRgPF6qrGpFVxajcwKwdBN+N0GnAOf4u6jo6GCPeyDQBLfUzNRw2k06QbVG305YsFsmo03KVLblX9LKnTVpYh+sKsdBkWPkOfnWMpENQSBFZB5AtLdlYC7swIu7hCdJ2wduI4lHb67AwEUqjeEAzED0WIkSYx8wiSm2qVCA0X3ql+6aQ/VONvR2khmk8b9lIiYW1zkzz4rGvjA8GUrl/etc9bw0fiIYj8nYTQzYYkGWBdRmotSdB7OlEQkuPgciSEf/a+8R6gAszmc6wVVntDf0QEJLjoae31/B6ZhFDDKoqNgzV+CHWMciSIty+IXKr1ANgTJl7FjYBWiddjOyGmWhbxYY/FOvI8phUOq6uEPM/RRgdfeuOjBTghMQZR3i5CK+dFyiqKrgVEIybygyHML1E3HH3tBVE5uczIJGc6F959Z8zhXehpIT+e8eTTGwxWNlEhyp8VH95XSZl0SGtB6xSlvEeJFc9xS67pp6t4tUVKovvk1ie98m4bgYDDI1tUQinK0kXKbZ9GWVMoN0Q8UnYOxCNuX80BPkeBhDgYPmtkeWKdzQI36wmHLBszPjlhbW0dlQz96miFlQzJ5yFR0hzIghRHPFEXXD9F2xByO2bsjNa3LawPdUV/M+RvtRQ5RyQSRv69ksOvvhzINE0g3FRcKaKHRwxNBqUxqTGqAMhtwLPTtbDGjixCSwmET2IUac/bRPh4DhaVnC6sjc3FcRRGkc1XmsugyrHUhrgM8TWmUwLxDizQ/HUJQdOF12vb/hAIfgEGPwTiKOgR1T62TqwXnz0Mkjpljc9SHlrV8/A49CdeOkX5Z60f/qlXa+yLapyfZgOu5ffW0rHfEWyV3XXTSQ17pmWCta6y3AXSWa9f1jok8okGcc5HS1SmSCnsFy9yjiGtUbLCcFWhmIKboewcSLyYWLz/O+Rolfs+gu+79/UHk2rvShncygoQrDzCD/IKlATk6xxWHNq44L7orcbzbBos9SW4VwaiQjTaAMEjgBCnx+eACO6CxIyKeQDkggq68RiuKE1MQfQEVTM+9HEE9j5boxOLCSmbPUQJHhioAGj9dlubo13iE1KpDCtzxDjyXPHggWXnjkKmCYlxTPdysssZ6fAY7JrfE50SIwriIoebh/HokgtWfg0Q6KdDpLA7EM/1ip+rz8Ng/HgoLfIjMaOkEu63oOYcKqgVVODu41pE1Ums4pxPG+0JxJAhjwwkI88njE/2yWcz9OoA5/x50xrvWqnmiJqhmKO9sih4mKhAjPkx+xgIVcSkvRoET+gROSOpctzhxLWJwKUkCEoJQ1sJxpkx86ibe+I4EKZeohY9JspLrRSkPVXMo2i/grjiONvErXVuc3FkYYvQyrKyAisrBh1YxQUzvA5gV1WJlGtRe+VspUb8dIC8Yq5VQmfxvUj8LIw1tlEQGI2ma+22dN9Sb+H3BeRxellAWo3pF91JQVbV329p6CzGaq3EW+3sLy+ncuOVD22SjzNLOSoxFTolZt3HpaXtxVN62t42v0cCfpmKovpzuzpkeekiMDs0LrVvy/amdU6njGe5d0MyR/KQV6FYSQ3K+/SLC4Zh0RxZeVWAN1IzWKVQqodzGfPZCf0kR+mej72gQUQjLsNpi3EhPKF4/btWGqc9Us/yKaAoGb+YgMcAOUqXghqvv88Dd2bJrDDPxrj5lMFwhE/mBMakiAsug+Ij7pkk5D4QCQkrJYg/Q4pkJcQ4CkqL14sH637v+z8vTpDSQf8dDTgjySGCCZ4NQogySYwBoXBujlK2IBzA2w1Ym+FczvgoQzJv8JgoYZB6t0ttgkTGOZzyxJU4563oJff2ICG5kwopkTMbwii7HMTiRKNVDipFnPa2Dj6wgH9NJHhqeALBWULwoRBu20lQQym8gCTza6IyIOrF/TrEiIUurLcErBVDMys3R6uceT4lm01YWRliTIlAReaA/1/hI2i6kJCLGEYZFbKPQlSBFKJlgdISTZWeF6cUj0ebADmqG9reL6knEfEGwFUCQ/kzTkC43t4nxkrwNiaLwLvKSlSwShUoVYBzK5ET2vBJzsKPxTUqIaBUEWytgSj67iaklpYqwG20+bBlASi2cXKN7xHQV8fSNr5/E6U2lurvkQA7bSy1eZ1O4C3+VpWrdJC6XWM46+9d56iznFFMcca1aSNUmr83wzVX31mYzlnmcZZzVbm6nfazne2XsU4epdTvSPfdW264aA9AhHxuSY0hSVOslDpWpVJv9BeSH3mrfBOeKQSLc1ngooR5ntNLEyAPI9TE5DzWhnC3eC5cRIdMzxqjXUgSo3CSo+gFr4nEx1Rw0+Dt0AuJiyzKecNBhfeIyHJv/a+0xtkcl3v1R2BlPQFglB8vwb4B6y+wc5HhxgN7B3mO1hL81JOQ3OcIrXph/sHgzxmQHKU9p+ZCJMiYNTE1fjzeXXSOVp7zBuMRuihSlWLzOT0FF88bjh7kyBjOnzM8+Uwfs+KwTmF0FowVFTb3hmhKO2+4iScaQBGTL/mIf1584t1SFcr4AEPEFNwVvtK7bvq9K7JixKRdEiQL8eRpAZWjgkSgOI8SJDnKFYSQP+hB/SAWRe6jcoZkXMPRkP5wxXtdaH+WrJ0B3iPAr33YX6/swVIPvoUjxM4IBriBaNBGU0Q8hOCKG1Q9KrpyUr1NbdetvHQtjwIdFEmFQGwS7E8ilPAGhHkmGOMlYE3OqbzUkTiI30vg3iQQFupXBhaTg1WmEDjZeuWi9QZAEYE8hyShQnAtIqqqyLOaI2JBEtIG0M9QCuZBKhze0jaWCGg7EMhp5WHH3FZftSGJhxrDow+iJCjrxN+jtFH+sPh9GeEKpWROFrBmRx8dv3U9byUeT6lXvrLcvbGLEKl+L+Fky0uVa720hDvfOpKzblttrMs7XUokzO0hLsuR3GK1JrGJT9JkemjV94hO2eBTn3vRqGR40y7xOmzxnGS/v4bRPb/IuUcGRlXE+cTARTnOeldJZRISnaAVZPMZSnskm6YSwgm7oAaYBzWIAXxkPC/pCL79SjMYrXvbATxiyOZTr37QPcAbYjrnOVoJsR0CVqQIl6soOf8gehcCEEQhMgM1x7nES0vEoBlA8AAo0ITEoEoaZ2c+uJNWaLFYO0XpnByHVn1SEnpK4WQGOmd7Q9N7uY+bOzZXDWl/jksSciUoO/WhorUJnL6QGI2QhGi/yuevcHPE5hjjyMVHQ9RBdYDLgj0+3j0UvCQlEC1SBGQIbGdQN8VYB55YdMFC37sjKnwQphLuedfYqHjwapzo8ZAhLkOHZE693oBev0+WC7kDrX0SJhdyb0hQXXgVRIL3arBR2eBdDlVaRNCkckGjbUjcD3GKfC4MBj58dZ75+SRJqSRuA+SR+KmWKrCNSxYiixdtVVkUEU8g5JkEo8ZqPwF0SuFfURBw1RIBYNGfWkSGNcBXPK7Yv1SGV3s/AvfqBMSr9LoiLDQR3zJu9HRCbHlZhjxU5d+PX7rF1T+R0tnWw4+/iRwXj0NEeu1n91FKcy0UFPt76joVh/KsnbUQAI2iVKXN4iyfvmGtCP+hl6Uq8Vtsr06YPcwh+gmd5TNK7pZ7N6SG3LqQSthH4lN5ijO5dxMkcgn4pEpJisPh3CwYNHrvAsT57IiSATNgCqIwqh+i5EUXPeON6bQ3QNRh8fJ8inVTTDCsQwRrxyjjAwR5S3IFJkoiJGTskxDkSOMjL9rgfjdD67zgEqN9RPT5L5NUARIt3D1Q1viYDVLE8KdIQUwAmCi8uF40aB3m5hEbWjCJ8cQQ+PGLDumB54hknpARQ5r00E4xm08h5LvQStjcSMPaZzincFaHtNeq4OARnzDIokH3kAjKg+eGkGGdlJcYweezEO8p4kDrNCROyhGdeE+Wyvq4IsV3JACqiZcc4jIgZoP0fcc76wLBVNR3eBURMY9DgqiZb9O7tXgpkMxQKIwJ7pnkeK8V8aouJNgIelsaJeBsVoj2a9dCQtjlMH5nxed5iDYCKrZFwaJKpa5UL1pcyPJx8bUKc2NeqCh0qcgAMCmYNKhqAgSUsvF637GDyFVUkH/ZX2i5AZRii8V354mUUnNSGxjxa7VNwnoaQ5AU1h9VpQNdEpbibwOJqCYxRmW+1R2U2p9WhBGXsiR6/Jo10wcUzS/izMoLqmUuDwvgu8tyTrxOjBQ5LIhG1i3tVNendR/ax13LPSD1t0VAtVXqaLKTLux4EMXnjamXtH34Xv3cSqBW+olwPD4o4s41NRrS+rH83obsG3eqeCTl+6qy9p1r13JH451YvAv1e1AdW/MetQ5bajWXjQo4hUiY7A/QSjDK4eYOY/qk/ZRcBJ0kKFIAMmu9652PmRPyNlgM1kfSkxxRGqdynB0DcyTXJKlPSOSt8Q1a93woZqKrWkz97EjTXgh81PdIB+/n70PJhuBKeN23T/LkRepWBKVSxCn6qSHLpl6cLzZ4r8dlikmEVOVCldygj5QYTBWVKkBD/F3EYUV5Y0tSEJ890zkfYCnRBrQKqYOtT1GsSn99nzHQi+Fz60D1sNmcXBzggwU5CZ4deMLFisNhMPiD6FFbkAMEA8QiMBFSxEOIhFSkqDUGpRw2eCEgOYnueZsTcrTqefQvoH24ykCwhLgMldviJQTeGE8rhQ0prRUx/4IqiCnnbFC/+PESkh4JDqsynJoxt/PCBz9a0IcwEEE15D1HVMyKSYjI7MU+AYYHzCwQoyGWNybsv/I2L72elyQBhQ1E/fZXPzfaqdxmH3sjxPFQLN7DBoLzSdIa7dbk/OFLC3BdsF5uAL8ugFwFM8750MxJooI9TgUlt0lPRIo8EqcB18jJ15uRGpDtAmj1xqIoxss8mkvaZTxYJRAKgF2ZWNM9tBPpfBxaoGP/T3ut7fVIMDU5/nYiSRUrdtbSqa4JvzeOenv/LYOv7XHz/DfqVXBs8UONbq1ekU6Cw79RsyGKlagSEPFp5UY8hHhoYWtbQMYyaVabCq6r1Ne4XMSzDrf1vVMECkuJhI8+PMGoOdvnUlZGKeDTMKMSNAk+n4ImTVLP6RbskYJghyBR9OvEBzwKaaA9N+ldHj3H70MHSwiprHzIInxI4ASlNcb0UNIjkzlJ2scoH3AncuXKTX2cfpnj00ELYBCncVajemkgXGyQHngCyK9zjBgodIlhimh/tQX3dbQ26Bi2Wvs4+I4M8KqUzPl0wtZa0BqjfQAk52YhyJAlt3PQPnKgczOP7WxAnhJ9KcKhihb5YpFgWKlUivfU8EGJjEm8oaGEZEHOj1xDMNgM0f2U+CBCgcZ2znqPAeUJQSs5Jl2l11sln00RycI2m5DkKCSFKq6xBGLF/+JcjC4YgLGDmL3RGwu4EBxJPGElDitTrEwxKrihuiCJUSqETvYqpWgH4SNJqmJfRLzhnzcsdSWh1wHJokFkBCpdIle18KW84J1A5pRL2OS6FwDsIxr01dpufC4AtivHWrhbdjZ2lg4rnx962IFo7mraxXwmIVdFQ3pTwzDNsZy1nBnY1l88TUK/YBSnHnJ5CuKs/BvXYnFsD9Nwvf0z/37ae11ERvNZc/tUx7sdi3WqZKNRqoTKI63TH2Fp4/hb7VSKz4H8+yOex1IiYXXLcLILx0cZ65tD0oHyaZAL8bnXBStROKcCRxy4VeXwhoNeP+0jC/nAOIL3JrDixe+RGzUY8jzHJMYb84XMfkLu3THFekt8Y0IkQIEg2vYulBnOBkt3m5MmPjlP5jLs3GJJMKkubqwQcycEJBHDAjQOZjRsKxBHi5uWC0mosnweDP+8jt1zpT2PCAPZa6LVegEUHTpwnT50ssPorMjX4HsNQZIEJOjXC11WIMi0clifFMPXCTYWXjcfkLdzxLA8UdIgQoiBEEl8b8zoED8OSbB2juQZ1s3QkmFzi1OGNA25HmLMjCjFCASiX+s8zNUV3IinxVyQNHlpAOCNX8XncPAbEyRKSmGVwgf28jE6kBJY+2RgdeQeiYNYFrmDCo1fsSFYzJUQiyrXttFKpanFvlq4pgWOvwVolYilJFyrnE+T4+sWK3Y8k2C/EJ4ZU127ssICEJZImDUf1Psq4X2F8qkQcsXPRTvVvVps1+YhS6Yug7Y1pSbFOoY72qXulUrHVcRbSCPiHGqT95vcfTaWlXpfHcNaWr2294tNt36ufV22X23IuIK1m1b0rW01znD7O8tFKtX70DWX2n61dFF/v+NMLYCCJUHJHhEJL965BQjQvp+tdeMHVdmvuvpzWf/L7+ryCS4lEs5fGrKx7v3dRRTOpuR45GWcResUwWGtj8KndRJ+84hL4eMZiMt9JETJUcGzwWGLC6kCp+gt6xXK5SiVgfJhfwkucz5vgcVZg9EqSAuiO2WIVqgA0WBjHAMwytAbJYX0ACBq0cuD5t3gcAqUIQbdKV28yk2VKLMsxJsh7gIx6BA+J4DyahSUV394bw7xQX0wQUoyB6e85CEELopJkVFe+uKCG5zvPqoMFCJB3G/9cXEuC3H4gwFmtMEoYjr4cbtox4EgRZ4A8QhZAOXC6uQ4mXnaDkNurVfvKFfaQIRgVVqHsMWFEaInOkSycs+Lgx6iNiL4QMh5SCsecjcoCQmQ/E2PgKDMMhlCeKOCNMYVHHETwZ8WMVB1vNcuSagqVsKSBTuLNq+AthLH54SKeoHKPMP4pTHGBSKk+bmDyOlCSvEIV7dfSqRaDwldtl3rsw0wVZ9VxhvTSTdXdYFYqiDhuqW9wiTeu0UVC1LFHKeMqyHZaYONQQB6aqmdjWb/3bXKF6VcnmXkRichUH2nmK9afFat3oXU44uNAUljXuXpPP1ONYmTZYRLk+FqIr2ucfuxPILYa6Fd1fnqYlkkENtGsMzW4TRCq8mCiDReLMa/fA+qMGGho8agTwNbS4kErR3pALRT3qAQPOLTuY9v4BJvR6BChkRCLHg8gtIxOZINSZuUT2ATT0qRRTImI3IZWhvvsRA48XiATRLadQL4TH4S3CtxEeUrb6ymwSQ6xAbwkDCPYlUJXHUEREQ9p+dOBUhMjyyfUaQQpiKmglIp3lxzJRA8HsChxaEw+ERD8yL4kk/m5FUrIJgk9b7zEp97LtnbK0jFql2VxAle7A4+AqI23jATcSGSoa1Rn564IagA/KJK9RlFFKggVdFhrnNfJwZhkhSHRhtvbGhdhg+o5McdEysJOToEy3IyJ6ZY9vkLDEq8GsQfdouSDG+c6eMGKB8X0ksYYuZNZQMB5bNR6oJNlMrlOPOND/Nulxy0EQlCBaYV+nGfCVRpS7VKm4594TdpPI8AqzmFM6obmm6G1ZYXBhP7C+MSVZ4JRYfaoRhvR/uxjwqg+hiG8o2+xOfp0C0cXxWh1dYqSJcefQgPUco17jqDqqDICEi5iU2KF4u2/o2WeLgDfCkzn/rvD7eXLSRQ3Bupn9Fa5MxTkGiTaHmUEiF/vb342+lr3qA3P85QFoj9LmnGwtlZ1lbLPai89dBjXEokKCNkEwVzwax6xG3FIZnFiJAkwURMeWNBJ0KapGUsf4IIUykI+R+cszgLaWLwtgp56QYpXlTtRdCAMigxHoHaKEa3Pt9hdMcLzWsUEtMLKx9ERymCOiEGFypWkEhBRqMlEYr0wNbmIeFN5RBIebSq1G7UY5eJ9HxjWhs/RhvCPscQd8E901fWPkqkdSQqwWiPOH2wHRdGGQibhe2NgTSClXOwRfAJj3z7UR4ghYQlUjz+N498K5IH8cF1nGSINX6cwdTcuzImfg21Vwg7ydEmxZEV9hgSAiIpyRHtiQRxc7w0SJXSHvCGjBLSQgcCywcWslg3BZUhWkIUzlgnrnHpIQElQnoUuNrkkKP6qfXd6ifRDAcD8syS55PyjFQ2SwXxoPjFLYwmq3Cx2JT4dQEHSnnpK3Oscs3NxC51QBZfajRdO8it0y3brhECi+Mr+cxmXT/XaAS6YERWbSvEWlB4g1dvV1K26uHk4hq3jan4TVGRYJVj6qrSrF5b0+qkaqUcTIy3UX3S2X4nNyit/bdKGMqei/nW9vnMSLdRZ+Hdunppufi6pYvi3qqFNWqrW+eIu9Fcl2SjunYLx6RFjVd872K+Q4NtZETrnJt9L9w9aX/etjA1eKQqf+twq2hHOmIoVPqqd74cbi4lEhyeUxSXk80gGWgES5Y5srliOExIkwGZeCSoNDiZB92+RSmfoZFwKPzgNd6jwevQXRBtu8DGOid4+32No4c2GkJkREIiKB2S5Og0DRkoCQiIwt1QwsQ9dxYt7mMUu+pil0rZCMRyZxEHRlRIZ10v1W2KO+vbDcabaJwNRILkAdEmSDCY9Ac7xgUIxp3Ku1dagZgzoty8EgT7QFPlDnk1jB979LoIgR0LzlSCH7xSQVkhGmsN86nAXNBGMH2FST0Q9oGWrK+nDF5tkXu7CqwnCBDEireUMB7JOyd+jRUQgighGSq4wWo8YeJCICwvb7feVVJyb8sRY1QE24NIXQt++12kORduXeOgS1wDlkPqRlmQHDX6MFK+KFjmk5OSWy2InypC1eRzwVqh1/MY3qc7USFQaXn2PIKkRgiUgE7K5Ec1gFAfe6HOcFEisIwAWMD2ZV+NfvzfuqX8ohS0RODNdVuMBKgqnykjXlb7jP9HJqqxN4tFLXytmvbVmpb2dopRqvK9jmWqzLGM1tkZVpl2ZNZst3aEG+00M3lGxO1qAKlcK1X+tHCeOkfQ+rwdIRV/W++K1PovnovU9sT/vnxd2hFneQYX5hg+d61l+xzbMH37cGohTLqiNFLuQ1vXC4TGkv4K4q9Ws354izsXPe862mol9D5OMCXlvEDcKbAuJ6FXQTyCSO6RIHVkLDkhbW6G2Bm9RKFSVYSoN0ECUaTfDe158XEIz4xCK2/x7lQAImFtnPVuk84JxuiaaDgieuccWebFk0mig2ShO2KWZ5hV2UaQckfjQP+nwAIlQA1/XZm0oWjDGFUEUVIiPja+EnDBYBBvza9EkedZAEylOqarSBD9FYRBBSgXbo5KVYC9KxEYXiWUzy3Hhw478xKUJIGVtZTeQFAqLxGY84aHRhkUU7/nuufjC4hGnEEFAojgCuoIaZzFhgBLPgCS0gqbBcmRTvGRKUHc3Iejxo/V5+qQCpSGBV3xIj6onIHw1+G9NwIkOQ0W1VTNy9a/AgEKLl+VQLzukuhjCfgvQZoS1EhRgtXaPtTPwFmAfGX8XQZ7C7CmMacFYCWLFaqIsGudmgh48T1/x9vsR+KZLtuob14NZi4pTWQWP5+OMCrPFtrogr6nPD7l7NXKqURQBVGoCoHStqdtYzx1XIEpqcHVxXpVCXhrOcOc24QyinZCs4r82iQM7W233ckq29Uy5Ie9d50DOKVu8fvSWbR+jOuzuMdSI8BbW1yy521lee4Ga0kSn9VQxPkMcVqRaI1VMdphhtE+Gp+LkEZptBZSY8CmIDnW2goH4t+rIt6CQ4lGcwIiGQ6Ds7bktAKEUCqE3VWV0yJlRETvQUEZd6HwBqguVgRKi99FILdColRooxxreLvRVgTMgRDQMWpO1P0HCkkg6ud9Cz6ZVPRsUKoiWm/bkwpwbRI9kUCIlVUEwlUM60CJj8RojGPuFNYqbBaIAaNJ+6GK8/vhQxfPPQEgBkLo6iQdEuVAcb/EWZQO2Q6dlyCo8J/k3mOFECdCScj5IP4cWeswRntDVwkxE5qs4GnIvkIg1CIdngbE47I14HD19UUKvQ4l25CP4NevmkOiCog6XbKkeqZKrLwAxOJ3Fce3OMFW7qGlnU6kEogHpSvrJEEG1wTkHQirvQ8piRMpiYPFOlKr20b/VNelqh5ZIBQqiL91fI0PtfVunom4Ll1NnuGcLnxtnO94hr19cflgQW3Dkjk2z9UpYzrVMHHJ703pR3NMxfcunNQcnyz+3nze+n5tfO2IdkG6perjLc5b827W2q5/X8AQzfNX+dy2FK1r3zxgsvhgOVOzHCac1sBSIsEohUoMKlFFWGIU6DQhTSByfZpgJJhHUaqPB2BxqCK+vikReOXSi4DSurY7fnF95j4JCkWtFVobbyTW5FIi8q1SiwqM0ZXv3VKENkOvaux8KQbrn8XDXwDxKHEQb3iHCsGLbEXkpoqWAmQJCY+U8gixCCR0CpckflxltsBS1xujsHlJiNSREnH7FN7oTxitGBSObOZdMHs9vIqIUlgSgyuJ8qomlPFSAxKsDUagMZulzjFGiN4H4vJwwTyh5YJ/qYZgA+G9VSBHKR/MyoWxSXBNjdklrW0Hxm3GgLHoInnDsgVtrm1j/VvgSyFIqpzjqiRqsVlXNlAdZ6QxWgEbdaBaiqg6EX0NWVSAk6r+3lJvaan0b8V7ZRjKyIOFNwT1tWhtqokYK2P03g/twKzgKlsAbnOwVY5/KSfdQC4LQ66u/bJ2WsZbttkWobH6bst8K4NZkIC0dNy258sIhDiyrkl0Dbe2/tXfwg9t8yzOdnMMZzwfNNqP1QopaeP3hboFU7fIWbTigub5khLsL9XaVeq3bkG1vSVrv6zdMz8oFr3JEC9pXmTpkJYSCThvNOZjznukZlSCJJ77tW6OANYJOglJnQpDwTK+vg4ugl5nXbKG3svA0EsG5HmGDe6McUd0iNRX6vFBUWcLS0AjZZv+U01c2U5NNU9w8cTbCBgVrL4j4CsdKMvfYhOFUyVlvIHQu8TB1yF6qf+X4MYZqpfD7ixVS/YyRGtVmrAIJH1CIZ9nQZTQSxXpuleJqGBQ6em1ktstZyJ4SUcM5RzE5UpjTIicmU+9TaPk2Ny7PSY6xYVMQkrl3htC+3TcRUAn5eNJRBsEvwalVboQiYXFCIitiK8mnVp+QWpr2vjb1keTO2rnjCpiWqRQjDcRf03CwaIUo+y7vPSdiKtlrIvAollpURTb1k7pdZEgTsicIzGa6CUT/Q261rmLQC8MWI0qzl18v2tcXfK1paXljDjXIOxq1Ka01O1YxwLwV36qY4XlQ6uehzpHgYdDLXNYaKTyvJUooGMei800EWXZfx3htkkyFhvrGEPLsnQSsA3ReXnO6nihNtZaiQRCF9DoGIfQctcWO6ifigo+ak5DGnNRZyA6lhWJvT8kwRHG8jBG3svVDQ5ELHnudakGFUIBewTqJHISgsstiI+m6ESw4SBp5dMgqXAbmiJ9gDyvZBEsFkAKvbgPeRxw7ILspx3Aldn74kIG0f+yA1U5S02/6lKyLIVPvu9H1S6SUgtNNTBLs5SGnQsz6tzE+qEvLkt13NXzU0IfIlnsk1tJgaiUDkZQIdU3uohw7oFgWEvPRfsxe0+FDO/54CUJIj6jpUiOCe6taB910rqZl0I4hUWB8+0pLfgYDVLufQU4RhXTmWDvAvRZ/vi0i1oFnMXyVWpXPSE6DbBqR7YFWLVwjosTrBLE9fEXY2yuj1SJ5lP6aAI3qaAqBT4Sqs/6mOeC7hOSO8nCGtU+F/u2CNCqXH+dMDob9JLG+i2221InVPBnzgP2Qi1Xq1+7QO2ccu2iLhI2nURTbSzht+oV7ai48HPj3DSRWm3FFSzoqtvaa96XePeK9+v7HZ2kmkRBk6RSlVkvXNGWc918yYNQ6Xq8WL/43vpj+/uVD9UxqcpcTyMwOsfVAkik9sLZytJz2Fi/pa1KhUgvGNz2spRIsKIgyUiyBO0UTims9vHyVQDqKoT9VdrH/lfgnRCi3j0ajwWVvI9FIOQ2ZpBz5Pm0UFP4DfI3xhaJdso1iAijLItgPiJwqHILrvFO/NCs76Ga8v6TCFJwHQXsUPHYq0DcCEWcAXxX1YR/tZS81Z6qgL3S92mlcKFcmPhieJHaIad6VlUBJIGa7l+QwkJfCNa8lbmBwyk/Z08WKnAOpWZEoscn/fFhuMXpgFEEQphu7UBhfIhlkRh1unYjxUlJiBajqV/m9lJ/UPc2aGDY6scK9A4xqHzI7DaIRRirtFPlC2oQVZCpNQKokJx0UCtnpfgXhGLS+nEBmLf0GNJ2SZkjBEWmFFo7eok3xBRtvaeJgHKqlPyEAUdNjw0huFvJMXmIuS38Fon09rksbHPoKwqiCqQcgUqUUoW7UbqdtkkQulWXC+M47bcaA7K8nRpR0dV4tU5E8CpCP2/UpiVAr8AQOCV4FalHCNFYfS7aGxmLC8HZQj3xMDVqh6L7tB+k8s5O4NsN43SUa9s18KZaqagsFTfWlnVp+9y1NgvNt1RpDrP5/mn1a791ESKVH2rvtFCQ7UdNFuu2daRK4iXeQhUJxlLovPQeLicS8h46AeucD4MqIRBPsGAPNHiICeAHYHTU2WucaCTqyV111AolZfYypSLBUF2ASObURx+RXJsRYsxIWQMQZ7lNNe4u1DcqSEBi9ehG6A982axQ+omXXZ1mwFUZeG12i2M/pUrXg4XbU8VE1ZNY7yRyxiL43AeqCjxjO36RBPExJSTzxqU6I0aqdE7QymC0xmhFnvnkWxHsqjBeJ95gsxh/sW6VzIZhvwuPh9a5t0/dh6cQrI25CaoYujH92F/gmJPE/1iIvyOR0kBAUqkbf1zgitTie60cFPV9P/UdqfzfHAe1JV1yFhtnQIv3bBIPIPp4e5k5PoWaEYU4VTtOEv3fxYumXDFZaVmg9tJBvy2MM97xh2DAKp00Gm+jXWqs2eLLC3EjukrXK8sQ3hkxUOfUK0PXEnKrEIj2MC8rikw0WltQeQnLnGaGJiG6m3uCIVFesCjiEb8ocNoHW08FVnOND57vpcaiw43uQLLNUoWVkdA8VZ0Rny0lHvw+dRJ0CxwVBR5r9ht3vJUoWYbQ27puc5usHqkznu3ylSVn8ZTz5GH78rN8igvkGlm2S6rwgXGs9rmGijA9KoTsFdJkAALOep9/EzwCJLAbEcBb6welSTziUFLEYVdV9rtt6pWFbIr1nANjSpfAWjWpt7ZwaBrflVKgEh84yjmMDtRxIT2BqI+tjY2Or62Ey+nlVCqxoyy2f8plWahfAsPFSIRh/eJfvF2BSO7zagT3vmhw6GLIB/FeD1JlCcSVc2m7mdUZyCKCLkL9tiDgsl7gfiquYrVX2+pASIFc77vWpirfrf4ef6xKsmrTa+mv/bx2f+/6rZWGauLoKuBuHYyPBSFAJprceSsgjYByJEGsJOLvvmgJ3k8h4ynOBy4DBI0S20r0nDbnxfu6eGmilNA5WXqnWo9UZa2qas7F/ey+M/Vz0Xa4ThnLKdfxkYigWE+B07b47kSRhzgpSgtGBCsePpuwAkqDdt7DCvyzHI1VmkQcMVadJliGicYpx4kJKtMw3ogDmwLPs869xuuccvYfZY0eSnrV0VfnGIrP3fimdU6xRpNAaLvTreM97TAtDKtGDD+yJKFn1sldr4i0CA7lQvTCqE7wciWcy4JYwyE2hvH13gVFpMNAIeZzQWPJM38wbR4IhVSH5EiucLda8I8PCN8F7laHyIqmJS58fSE6Sstj5wQhIe2tcnJyAOLQxvmEUiKeUJLSej4a+hVizLZ2G4BSdTxrF7mVjRYcddv4O6UXZ6RKGqVpSFYbI3gDVaUo4iAQE0nFMbgQcXAeCCu3uKeV/AXVi9I9qPKPom2tFotSLBrGLakTAeZyj5glQ5SSkKj+fZSyjFBsA2T174FSa3tvabshJLdSPkZJYAskEAxKOy+qDpk3ohzNB1etGzK2ElEsrm3tiBVSpPqA2xGG1M9Mq2RgyXOBqmrBr9hyoBn7rbZxlnIKzbG8vWX1miwuXnJ7f/1xvvfYLyAhGuqlow/51M2veLiJJteC1RqnhvTMOokZkttD8uk+qfa5Uf72z/4nfPPJX/GSBeCvfO3/xOdufBkBLwUUhbKJD58e0qKX2WfcwrCj19XCNpyClKtSpOpLnXfrDDBk+fOG9LttrKe20fLzsnvXrPeIMKPaTyGQV0FlE+HRQzS+lEjY+egBo4sGCel2/Vn0SYu8+14gLVWOBKLAIIW+usj+HoP5SHkNrbVYH9jPi7VyQXJLr68waQW4tQJq6QSSy1xbynI60vS5lgzOGTJxBaI0/hbgRDDKI20XAEzU47aVBpqtwPFlpGJZq65KqUHU+seHoAfaLc5V6+fYQbULEeilKdpoJuMxMW5RfQzxOLoCoC8QSVQOtZT1FpM1VcZZ/HN6qUohqoaGD1Ov0TOn3eDC/XLh3W4OYxlRUm2qwAkVgqkduErxfisQWnjfjy8j5b99+T/i7spV7/HiLJ/c/Q7f3foCTim0snzx1u/wSzf+JaIMTvtIo0ZZ0khBC/x3L/1VPlh/vhjLX37jr/PY0fVi7lViqipyXjwL5XROLRJnUXm9eW6qCxcRwllZNpYTCA/DpZ56fB+prXKGPzr/Wf7TP/N3iie/8tbf59O3vk4uffL0AqtXXmY2epKtp79Isv40mAF27/t8+PrXgRMG2nHriV/me0/+UtHGzvf+e6bZH6LUHHTmA7EpnzPGq5XBicE6jdbz9kkEuF7OoXqQ6/Nqfm7OtkoAt+1hzYMFFu5XO4Ghas/bJGGLder163dt2fmqwJPGuVfhXw/rWmDR6aDC33+tfIgC53C2xdCYNlhflqVEwvHRIaMLCkUf6wQkJ0mkjANaJIXxCX08oeAKxG5FQDmMirHY/czT1GCVD90sLiA/BGe9P7xJl0/eT6oF4LfJgOu1aHN7LAme8hdHRpYd+pwUztHvrYDzOnjlZp6K1pGT9lyVkqyODlT1kJVSh4X+z4DsdCDUagGTivoLrESttCGjj1MioaKALJ+DVV5PWSECQ0/+vWiAWnkiouoEklAJmV19s/1rd2lhFaET8bQtxdloiGVr2Gyge+8fqpwBQHVKF8JvXRLykvoTjHb81tP/Nq9t/xQAicv5jdu/yz967FfLqnnKT3/0Nkk6YjzZRcsR373yBXZHF4JpMvydl/8a725+wr8vjl/94B9w7eh6KQGiGwBXjY/L9x7y3HZuZJQk+ee1tNin3KVH7pI2rrd9PlL5JC1vNq9IaR+oivunBHqNeUzVOfbXfgO1/izT0RPcdFu88fYBye2UvZM3IdVcffpZzl16iScvb5OsrZGvb9baWH31r3Lt6i8wP3yfo/0PQI6ZndzDnjxATu6R5ocYO6WXEDzc/DjPmKNsSSkO6MKvLDvzD9NDcT2bMGMxEF93I4s4qI3R6Yyp0nU+HoI4WGzz4y3M8iyQ2y/i1rcx5y5jx/u4yU3s7AN6bozWCTZ3JCZDkwPau89pwSkbxM7eglZcqZ5QCjBCokEnCpxHfj7gDiRppMKkRgR0AbcaSmoCQWicrcXN0oGwia48El0AncXaMcrAzCm0DFjpDcmmDzDGgU1Q9MmYkaYjEjVEsh2f2CgMTCTklpQ2RN0YY/OrxMPpD1Se5wtUbTmXkvQ8S6rbZYdmmXRhAcEiiM2LJS5zccZ3BXBFrAmhOr7qLQprZaWYc7Gx0rBs7kLyHe22jbsKeT+uGiCKpxeftzf8cEG9Fvtr0hk1oqADWLYTSAorGrTlQf9xdvsXMSbHiubi+E4DJimOs5Vam+/cs/zT72Y8/9xjXL7yClevXeS/e/6v8OWNF9vHj2KevsiJuc7Q3mVEzhxFLooeft8tGi0abxLXtgbS+F4hHqQdjUjl3doZkZAPVQhBwZYT60X9qpCz5b1lqqUmAdcq8hWfudaGcPTg70wCJAK5ovAqSfD/i4KZNSAJicpBwUSlTFW/1vRBtsFXbz/NG7/9Hjfe/RfsTC3OrLC2uoVWKQyGPPuFL/HU889zb7oNA8PdFw2slm384d0hK3sv47InSNcUl1YTtlcsq31BZfexO69zfP3LTO59H+N2GVrIHOSpReXBiF25dulB/Z/6mhXfO+4OtFJSrfij+vIZ1UY1RN9ieNjJ3DTGVZFRnAp7SulDZERb5tLRZwmJ/djzPLoaLMKQj2W4ONl+hrcenKAPDlnVfTZXXmTz3AtM53ugZpCdMJmeMEwdOrtHqo9Q2iez8SLlgHyjCyTxInr1g1EgxhUZtpwLOWzEc6TRSHDJWtTgYrt4uLIxrRBEkTvjh6c1WmnEWcQJJuhcnYGpFS9KVUGEpkFU4hfejMitQTmDT+gUgAWe4HCFlq4yhgbAWZhXDSmU4KRNVF+029FWZ+kCZs2mqxIbqVPBOnyO0TSLKNnFWKSGv2pETAcAWOCGpRr8plkntNtsbymgbgEQNNuucv+1FlAon7sCUJVsLw8joHkU4qR2uZtzdfU5tQUkqiIwrXwKNWs1/9Un/7f8ty/+teK9/8Nb/09IN4rvzjneevMdePrnit8Odhxf/d1bfP1rt9g8b3j+6Ve49x/9ZSir1YoCnvz5/yNP7f557rzx99m5+S/oywMS5TnOcIqw2tv8dO1zU7oQ70dVzF56o4R/W8+FikAjGL9WO1xGLVTGUCP46utcjPUh9zlRPtKojfUdGKfJlOZEKRJxGO1QCLlSZIHQmSnvSWbUkInaxlz8PO7J/0Wt7bffvsHf+M//S6Zzi6gZfQdaae45yJXBJUOmw02uPPMix+MpJ7d+xP7mk3D5haKNw4MJb757h8nkmGS1z3raJ9cJoxQ2R+s8c+VXePlXfwN1/DYffed/5Pj932bIHpJ7bzetbCViaWPpqvi65XPr/arc/66lbicQTr+sTcPlLi7/NE69hsJOEVS1nZ3iiHMGdWSt17pUo4gHUr0DraOsl6VEwje//z12790mPZ6Q6h5JsspLn/kManOb4dBybvUiK1vbrG6vM7v/ZeYH3yJxFnKNdj7LXW4sVgsNx4VyXIUop8I6NiZXLSKekotpneOaOYfPDRWq2ujnHiIZ1hY/tgVkIiSDTTLbYzyeYZgzTHyI4MxprPh4DUrNGE8nrA29AZdTjpkbI24NUQphhnEaReINuMQF+s+haHTajqMaEy3XqHah4rq1vd8huoWHQ2DNcpr1eOy/gNXhb3VHF8bVGG/r8+Zvbe9VSiF2bXtWW5sYErt1JqeWeGlVbOKhiIPGWSh+X1IpEoDxHDeBbFvbp5QMjyCsXWeqNrG6BAXDp/8ttB6W3SvFpYvX+LBS//HHnuJLf+ovsnc85w++/RV+/Nb3uPmX7sLzdJbbB0cMD9a59sJfY7pymd3X/2s22CNXDoMm0Y6sTRS2MM/mfvqXWkW4bURVY8OqBNVpYuVafIZa/9X2ljaxtFiJklcfacYpB0YwKmcEQeevscqQo7zMxQxQG8+ydvXzDC9+hlvji9xzT/BOcq0+rmQIuk+qDn34cyyiHMp4j5ZEGy489jSqN+Lgow/5zj/729xZ/U341HPFxPpGk2rDRPfZOZhxc/ce+wd7qPEBicy5fO0Kz7zyLJ9+9RN86kufYf7up7j7jf8rvaN95jooZkVhzyLybFnb5S+X9yKCl4+pWV0YR40peaSGHr3Ox1UbPGpZSiSsJ33WnniJt771I2ZWWNH7vPaN36M3HLCxOuCtbErPjHj5+Ss89/ghSiwz0STGcypOBGc11qngVrN4waC8nNGPvRqV0f8tf4tEgg/UE2MyBIvqEJAn/l6oF1XDWKOy1lYEl2t6ows4bTnZv01PzbBKyKx3HUIrhAyXZUgvxzqF9BROCwOzxWw28S6iKiXRKUo7nJ0HqtmGSVQnvBRmdXLEi8BoCWXZJCq6YG9Lm20303NovrE6lV/JS0ALIov9Q2mv0Aq4l5coKahVOQuRFXQwhQQhUtItQErO2njgPsuRdVne14mILsBy6t0XFoBUdb3bNvK0yH8OzXy+wvalP83mpZ+pPfvw5gfMLj4FqVcxaG147uXP8+3KOzdv3ebB8V1e+eQXuXj1Gn/9b/5dJrNu0CnA9775dW5+8BavPP0kT597hv65X2K+87sk7JKJxtmUhAyrK1bxlfnGuTa5zEWk3TH3JURkvU77hiwVfbd9PCsRWClax+i0+IimIliNVw05MInPf5K7lJwt1OozJM//BZ545VfJkse5fzLkg5NdPjiYsz+Z89LwHm46ZjqbkX94QPrkC4zf/wFmNmauQhwEMdhkjRd+9pd58aXPcnTrQ772T/4217/zZfSb36f/f/kvGFx6ml/6zX+XZ9NVkn4fyYSdg2P2793nznuvMdvbQTn48Xs3uZ85Xn/6Cf7x2iYvfe6vMV17ilf/5f+eC9MPyFw970J9nboNlbv2ZeHoRyReZViabVUqLbZ5dglBq7Sja1wdY154ZeFew9m8bc76Y7X/+Lwd5seylEhY2drAodk4v8m92ztI7pjljulRztG9McOecGnjmPRoD5n2cEmCFSARTBKi6k2FgVK4VAV/6vqlbsY1iL75MYab3+e6mCS6PTYtRqNI2hMbsbZfBGkx+ENBohWT6TGzbJf+cI1z21uMj8bk4rNOzGcOSUAZh9icLBdMLyEXcC7BGYvSDo0jt5bRYAWFxeU5MaOl6tivRX16vTRFqyX+DsJZJ8VvS+2tmsi1o69agqgmMVdc6npL1eBEqtJW+zCkSSt1fGmWiuj8LMA2Rs+LvUUlbqis2qQzzR6XsAo22GFqHebUQF7Vfa2MYqG7NgTWOZ7qa03gSeSa6gCuelbib9FLRqNg5WnOffE/Jl95qtZequb8Jzrj/d33ONm5TrZzwIvJhHXXZ+vaS/zLf/4vmPzW3+MP77zF+7fv8MLj1/iLv/Yn+ZtrG+xWJvfc3/3rPDWdMJ5lHO+ecOfH73L5lee5+eH77H/ouHr+AlcvPoPb2cWpHJsLPeszzC6ejdIkVhUHurT8bguuVgXcUmmnuibVRGmxXltp3sXa7wsbu1in7fsika+YOG/2mSKkeJspnSsybZiYFJOcZ3ThEyTrn2L12hdRWy+z7y7x/V3LrXsP0MMNPpo49meWjQfH/Py7HzDZucuHH97CTQ64YxXZPAelfBRdUuxgg8996c/xC7/657l54wN+5//9X7J343VMluHefRf17tusvmTZvrtLtmqZZI7MwbkLF9gcrKEEHtjvMtu/hzsRbrz3PjcvXWDv6cf8rD717/E33/8u57/zf8fpCRbBOOqwoEIoLNuHxY2pr39xT5qMSo0gqd7KU5pv7llL/x20Ynsbqj7kWnvx3DjaG2rp+7R5dLmxLw7wEdUNvf6I2++/Te72We1btE2ZZCC5ZT2BJ9c1n/lkn/VLczIzZc4mrDyG6Q85Oj5E8gNMvst6P8Nr2ZYD35q0IA5bRX/VyoXSjVMRXlaVWAlVZCfi00YvdggGoSdzZtl9TrI90n6CJAm5zXEosgzEOazJSUQzs5ZUcqzro9NVDk/u0dcKYx3WZuzvz0iUIjUKlcQIf6cDntNLiSYiUEuSBGtt+C3O++H6UQ1KxTXin54mul8cX0ulKtKUdqKpc4xSARpLznINWFf2vTZmtUj4tJZT4EehRolzUd1NxbG1qrsadOuZLKgrd+Rsw23cnVC0CKg1Zhay7BB6pXrh4tYVfmnnJk9++DX2b/6QnXdvczA/4bmVp/nFv/QU/YM9/tmPvs/96YyD3Sn33nyPF179HH9i7yb3vv0Vdu/dYWYV5//+32V1f8JIDJcnY7avXYL8GqvJZdZGCddvfodbk31euLDJyOyjlSU3ehGwh8/lGV+cz6mqghowPwPg/AmVh7vjQuKcJz4VzLRhxhrJ2jWS9We48tTPcv6JXyAbvciNwx53Zpq93ROuv/497jzYxfaHXH7yGRDHKHvA4f59JgcnvPa1r3Hn/bfp2UMOb79GgmWuRqxdvMLq1ae4+vwrfPazP80Pv/UtjnY/Ihsf0k97/r3cYpVmsL6JTntkWcb48JiTWcYs6eN2d7n1/d/jox9/g9SOsaK59ca3cP+bvwzPP1nMbPvV3yB7/bdIsutYVzdMbRKzj1YWxNMPufaPWpZ10sIedMGwAna14YtlHGB4/kc42aVEwuu//wMkP2E8n/mwnIkjcw5tHcMUnnlindG2Y7+n2J30cLJFNtskdykXr7yIJDusju5yPL9Nz36EiZG8wryMKJzT3veamAK6pLFUUFlUiczmsteeSVM1UWElwssLFJwIiRaczIEcR8o4szhgPs3I5qD6eLsEo8kEXAYqSTHWYMgR68CkaBSSW0RpppljoDSJ8amPq33H+Vfom0KcXt3v5SLUxWiI5bOzl2Vi1rO0dapIrvinvd3TuelmZbovWcHBlQRitUTR/6nTku53YhsLUhOpf24bXvXDI13pZvuVwx9jHFbXu4oUI6ES92uG4dyTn+XB+3eYTa7zxBOfJMssW9sXOKc1N67/iPn999m7fZebN9/m5v0drn7qMv/TV77Fe2/tcXyg6RuYHk6xDr77je/wiey/4Pnty3zvy7+LS0asbKyjkh537rzHpfVVjsfrfOe7r3Ht6TEDPeej917HHt7jyp97hpXeuyTqiBmCoTm/uL6LhEH5uaxQk4IJNNPzlhKVU87uGQnZtjNevN9Rx6gQEA5vgwCAEoyGiRtg155h87lf4upjP4/Z+hRz2WScaW6qEScnCXfHcG9vxr/6x/+If/G3/jOmJzO++Bv/Npu/tg39VfYnCfNZxg9+/7d5+1u/jZo9YIglVX2GV17i2Wdf4vyla8wzYXPtHA/uPWA3mzGezHjyM7+Ink9489tfwU2OccmAtfNPoFyCcTA/2Ken4Z3Xvsf1b30Vt3ed3vwEpbwBc8+dMMvntWO6v7LJ9vbTyIfvY7Sqw/Wa9KCqI6j96Vz8hcRVzT3oqtj6bndv9ftdJ9abMFsafXTyQFViXxbi+BLXZpnXTHtpnvnKk0Zb0nyhUZYSCQcPjrDzCan2WdOUCFh/5VwvZX9lA8uM2cRweNzjg/du0B/sgMzZObnG1to5HpxkPL79JMYdo/UBCsi110sZp3EMSAYr2PkRipn3jsg8l6USIXfgtMFZR6IUSQgtGqF0SQdUMjBWEISOuSSaHHL4G+JIorTBaMNcvLpCk5ApcMqig7fDXATdU8hU0RtplMzoi2HucsbGoayin2jQcHxkyUWz1tfBGtn36SI1gwde1qXYWc5KP0HrHFEOJ8vzcpXGmXbZ9v3xKEsA5ZklitUDHtus/hCorvpFqKikqBAI0oLgizqNcbeMo/nzMkRQf/GU75xOcAGtcd8VssBMtDVVEgog9FFmnTfe/n0e/52/x2+OFSZd5c/+L/99zj3z01zf+5AH9x9w98E+93ZOOD7ZYGXtE9hxzsVzPRgmXDh3kcODXcaTnOkY7t28Dfmc3fEJK+sr3LyzSy9RJCrlZJqx/95bZCTcvXWT7GTK4eFtUmZsjd7hV3/ecnlTkwiIWzzXrXkz4n2vpuJuzL8TiJ9B8lD8jfveRfw9LMUnCkGjlMWJkIsHw6mxHLkR6bU/yfCpP0/vk3+ak3HCj9+/za07rzPPDOcuXWLj4iXunPS4c+sOv/+P/hvGd66TK82bP/gK1555jq0rz5IPBpiVTR5/5XMkWkN2THZ/h3OXriCXL5JMjnnv+9/k9s0PeOGnvsBTn/oC/cEmehOuPPk4H7z/PluvfJHN7IS9D99nfnzCrTd+zI6d8eFbP2Dn9rs8+OgGMh+TBjGdNhqDQyvNvLG0aT7DZWOMDhlgFxYaIgVfI/Iqr7Rej7Y8CLGt0zZmyeMmwd8k8jvH09ZWk+7pGLNbaLAkHhcbrZ699sveKaGJXOkZ57KUSHCEbI2hESVSGA0ezyzvvr/H2rGwdWmdj24fIjPL+gYcz3PSk0Peff8WqysbDGdrPHt1nXl+EoLujNBKk6kxzgkryYDpbIa4een+qHVIS62ZzRx5JvQThe4liMSY5MG/OYTcbYqxqwfNWirGZo31xLvyaa2xeY7NczIRtEpIUsXcQp4J2hlINOQZiZ4w18JMWzLrSMQxMn2U8omMXJCSiKiQxIhSehDGaCXh+k3NwU3hky8nrG3NAyHh39MtczntYJ4mQV2KGDve6Xr/rGNZpgpple60jCUiY1fxWon1i3Za9G/LiIMm8SHLBlIZb9f30/TanU2e8fVIIBVwoUWydipcDOuolOVk/zofvLvPfOx48NERlx9bwyrF8eSASxe3mR6scvfOPia9xOUnX2BuR4ySPtbBYHUNTMLK2gZzOWZ8lGG04WD/AOcU45MJ589f5WD/AUmvz2htxGw25/YHN7lx+z4aw2rq6A3hwS68fUOztZIy0DOyTrarPr8uQqhaXDXTUMcCtRrLdf1tG9PSsniYnBKm2pK6EKU1ybBojmZ99la/wLUnfpM//CBluneDyUcP+NH4iD/44qvMc+H8uXM8t7LGT92bs3fvI6YPbtJXjtRYxte/x9f+wd/ik3/23+XitZc4N1xh5dkX2dpYZ//uLY6emcF8zoMffocH732P/GgPwbFz6x0ef/El/tVSpAABAABJREFUti5eIbt6leODI47mc8QIB9ffZb53h5s/PObSmuLu4R4fvfcWvXzGxtqI3nCbtdUtGK7QH47QeY4S4fX1LQ4qcz750W+R7/4ITY4mKp/jejep/kgotIjrW9e3494tWFBXqsgZ7l2DQKgyBM1dLYjvJlFRrdtot6Wr+hjb6tYGtNxwvck01do77VxXylIiwcc4gEzwIkDrTc9EKaZzuHl7TH8PRh85JtPM+/BuCqvawPiEa+fXebCzx42DB1webpKsC1ZSVtJrzLJ9MjlBIcznMx9JMAI+LSjlsOIDNGltyOY5diZocYXYNEk1RQQlVVRvcBT+i9aLSKtYIxHEemmBtpaBCi5BiaNvepxklqO5MBlbZrnQMzDSOfS9f/LcCitWkJ6Q40KwEMU8Ew7mc9ZXFEkqgQCK+evBorl/ZHlwS7iw5lhZ1Wjjs6gpKCnOpqipa2PPKpKqIMOl77c96+BYz0JstB32hb0IfVR/iIf6tH6rhpctw65InRYJ8NPAUPHOkhe7OPmzEninlQWphdTX7FSpRgWAKZlz+70/4PrbE259eMJ4orhiUtRgxGT8gNe++q/54be/xQfv77C19RTzoykfzd7nlU+9gOiUi9ee5N57b/Inf+GLvPb667x78D4f3LzF6qhPnvtkXsPBELW5xcHBLrdu3+VkMiXLPeOBsohVjBKNU2vsjUccz3ZZG8wW4Hr0uOmSClR/a5bSsHfRSLCTdmgSkaedY9r3u/68fEEr6AvMbI+eOEap5cbRiHfzz3D5Z/4Kr88f51u3rnP3tdcYTI+5f2Wb65/9JGjNLeDe3WNeur+LOEX6xPPMTMqKZEwOj3hw/z4DZpyXQ26/9ge8+4Pvsnf3PhPn2PypT7M1HHHw1msw26WnLBq4e/1tvvrP/iHPfvaLJGvrXFjd4omtFe7tQ3/9HOrqBZL+EJPPSecZV554mnNXrnL58hUOPrrL7v3b7M32cUfH9OeC6g049/Wv8TSWCxeGbLiPSF77B4jaZ6oVxhIYz+bCdq9ZAQPK3et4T8IeqAWistpPKyxa/GnxXAQkU3122r1ug91nq7O4PsUvZwhh2al6P+V8N8tSImFra5PDfbDZHCU+SpaPHugQrcgsTPbhYH9KkmqMEu7dOuLKxQEnaowRy8jk9PqOnbv7XFp3pOmIlAGZzMhdjlYJuZ2R2QwTuENvNe7IcphOIDWa1VGK5D5QkQ/fW8GglRk7FzNCVoGJCtyn7hTRKxFsnoOASfz/M+vIVE5/YJjNYHpiEYE8Ucz7QA6HE4fLYDTUTMYztLGYvgbtJSBOwK0k5M6SGO9NYW0w3FE5Wxc0ewnsPpjx5KwPfQcqqw9u+V2q2FecDqyWNtRoteo90hTtNgfQSe22vYwsHNDi8jcPcXU+eLVXrZuzXLZIfIY5tcINqSCU5rOzMDRLxvRQxMGpSL5cvxrxsQB8akr5hXaMElJ3DzvLuHc3Yyop+wfH6N4q3/7WV/nRN7/B/r0DTg5z8vyYc08PGI1GWOu4eu0x3ntthaPxjJu375HlnuidTuZsbayyurKCqITDg320dogTTk5mTKYzrHi6XhkhMYoLFzbpj4YcZ6uY1S2m2Y8wMin3QEU10jLxcZ2TbBKOXdiiDnAbB3GhSnf/nfvdNVwHqYJcZ+Qu4fbRNm9NXsJ94j/ggTzFO99/hx9/57vcv/Me9miX/aeegv/43y+qz6djbt14EzPs8VN/7i+TzqcMj0+4cesWMhqSHezwd//hf8O9e++TjqekusdMEtK1AU/+iV/k03/mz/DDr/5/OD4+JP/Up7Bpnx1S+isJT929yeHOA/pJ30t2N4fI4QPGO/d5bfIWRml6q+v0VlY4GK3RX9lA7t9h/OA2s727pLkiS3qs/9d/gz89vs7nnj5icOt3WD183wfOsgociFoEJNK2mJW9aNJ49TVvwoXui7TwpI1gaO5hh4aks5ul8HDxLHUxW8U9L8bTIR3pKAvE8dLz3V6WEgknhyfMp3O0cWgtJPiUsYOhYnUzYWYdu7uWfKboiWFlfcTJdExmBbQlm49JNaheQpYp5vMhSW/Ig4OPEDnynHuSgdaY1HMgxtmgPlDBgl/AWtLUoPoKtIREQpVsiFLOsSaKjushgtYaYwzW2oUNiXugFYWrYWYhc4ZMGzIcMwdzaxikCdbNOchBkXCwk7HWT8l6oJylp73xkTaKWZahDUxmQtozKLFoU9onGCyPbxt6r2hGiUISr+JRzhttdorRGqX7aXv9s4nFu5Hxghqh05JwcSzVeu2crwpEh3RQ/O29lW0vGnRG11jhlJTC0h7ZsammWNLCaS88dKlzITE2f4PQCn3X3/Xnp0SElZ9FoQRW0hlpIiiTMpnkaKPpD89zZ2fOzsmQvQm4lRWuPvsSj738aaZimM+njM5f5NOvfpbb77zF/Qd7fHjjDkoZRBzj8Zi012M8neBOYHtri0T5sOJae08lpSDVMEgFrSzj6QEP3tlF5gm/+rObXExm+LgqDW6/YsS1vFTPd9lAXXpdARqVOu0AWHXu/aNIhxwwloSp6XPfXeHk8q9w6bl/i/fHI3777/2PfPu3/glHh7uo6S5KHJluIlTHndtvg53Rc+D6Q5L1LV64dIXd+3f56LVvs797F52dkPQsWmesKc34rW/wBhOe/uzn+dlf+4vcOtrnO3/jPyfb3gbgo9091K/8BuN7uzz7xDOo2ZjxwW32739Iz+ZYhEwL5kBxdOtN3hmucfGpl3nmxVf5xGde5e033+BkPObCpRU++dIWP735PoN3vsxa/gCsIrGaBIqU1csu8seVup2l3SpzvSAeaHxsozNPH2MElNXGVOXvw3pgxPaq6tRGVuBTSjsBq5beqeXqhtyiEPq9hNWVlMQYsumEx58YsrqlOckt/dU5BzsOmTlQlrULKxzIhHVAJSlTZUmsItc94BpWCxN9Gz01KFGYxJFbGIxWOT4ek6Ya3TOBoxOSRDDKB2NSyqciDUkXgz1HzPUQt7rcjKqIxTqHm2c1vVEVaCiRkALbL3lOQjLcJh0O2N+/x9FszkmuySaOUR+mTjM7EuyxZrvXYzIbM+iBhBTXSZpijAUFee6NDPXAkagyEI8RWBfH6jMapx1ipn7e1uDJsRZqu+U8qI4vRWRB6nNuoyxrRPoSMW6blW1nnoIqwm8jOhpEQA2ItzUpD3upKpR4td/qGKtxHpRCB0lFfb1O7+MnXlqBWczCGfa0kH1K/d0GZVCFUf65oLQmVZbLF/r+jqWalZVVeoNzPPeZX6HXu8S9j6akvU3W1wfMkwHYnEFqcDbn8ccf40tf+hJ/+Ae/j7WWi+cu4OyEPD9BsGiTsrLW5+TkAIXFeAYSoz1wHGhDPxF2dg4ZuYSkv8Yffm+Xi+dH/MqLGq1cTZIlYQXOAg9PCyS1sCidj9qJg2VtLjwqfij3yaLJ+9fYev4vYLZ/lTvmBe4cpnz3O7/P73/595jt3aaX5CidkasEevUcDCLC/N5t3vjyP+XkwT3scIMv/NovcbKzw8GdB5y/cJkv/NKf5aMP3uHO9R+z3bfovmZt8yJ2Pmd28y7J1mWeeelVftDrk4U74MRysHMdt3uAe+4p1i89Tno/Zbp3xCTfRaucPgIKnMxxJ3vceO0PuH/zdb7w+Z/js1/8RfobQ159MmN7+k3yd/4VI3eCBZwGaw2iLITIi52sRQM5d4CCpeVhnkvlXNXuStf4Ymky9UuJiA4mqfJbF6wpJGlBitBK47aNs2MR6jDidLXFUiJBJcL5dMjmtTXObWUMtp7l+OAuwzVBsgmrvZTe+T1GI8Pu3Zx8BknSw6UZOZCIZntdM6fPrb0J6VGf7ZVNVjYGpCuOfHqI0weISkFtYswUa49Ab2D0Ktodc9IzTHcO6fXmJL0+PWex2qG0z60gTuJ9xkaTP9FgwTqLDlEcKVLY+uOpgsVoJl5C4kVgGmW826VVPUarlzg5vsPeVHP/EPb2FZNj4cUnEtJEc3SQM1AJM6b0ModOEiyC2B7OJqjUJy2aTjJvdDnUOIUX2RuLsgkKwWhPTDgbPC2CrrBz+2oYvf4x7r9IafgolfdqSLN5hloOb1vXTaTb3p7PDGmUwUrpF11VV7SJaYsET0tKl0rloVQtRR2pfW4b05na+jfB+YR/JQBqpJ1Aa0VUDYLMiU/v/MI5zR+en5HvaLYvP8mJXmFnrsg3nmZDQDnNLFGkKkHLBOsypicT0nTOU88+zptv/ogrj10mOzlmPhmTpkI+zxED01mGSVI2Bj3cyQEnc8VEBKUtw9SHHZ5ZuDgasra1grWab337gE9fXuXK9iFWHEaDsTDVCu3EB4F6yLU7CxEXmYcq8qoF5FpSovF5yF5SbIBTPhIs4uFCipCjmaw+wUt/6v+MfuxPcvzRgMluzk5+yIUnX+Rn/8J/wFeGB0w58epVl/KpjSf4buUQmkTT0znkM/qrQy5evsR73/gy+7feQzvHnXdWWLv4BJefeI7HPvFFhtpyaXvEoJ9y471byPEBh6aHy64tzE9pYbB9icee/wx5kqBGIy4cj7n74TFic7TVqNx4mwIconLswQ7f+8q/Zv2lp/jlV1/hsfE3OL7xTxm4o8K9U4mAzgkouXOvFrj3rlLs7cNfvAIeRgRfwMlFiuS01mvDPeM5e6RSDWxbXauu8NZLYbgqYMlZylIiwc41zswxec6gl7JxboXeYJv7d29zbjgEs8IJR0iSs709Ynv9KrPZTfRIM9Tr2NkMsYbt7ccYuAM2N59hY/MZsvwIZvfR9k2cnpC7Neb6HHqUYtQxw5V1ptmcLFdcvPKzfJR9m15/BfQK49m7GLdDKjmK0r5AxODQBXJVgaOPKoTqcuTW+d+BBEOSK+aZIh/0sCqh1zuPyTTIgBmrTOUcH9x+l+wgJxHH/buaLZ2SJJokcajE0TcJ87lDxDFKDNYZBE0ugp1a1rYUmdMM0is4xjjZR2UGbTJi1uQkWooGLqqDFgjzLX+Xxjv+EvhJx1DV1YbkrBexrURk05DOVgVgfnz+Qe7yDjhbHXml+Qisz44LavWKJiveD11TrKpNlsS8OtvlL/75IyjNDaac61mBzgJXYxWqpzh3XnHp8T4f3pqyunmRsT3i4PCAjQuPsXpulYHqMdGCyRyHB/vs7d1herLPrJ+z2kv5whd+gd//2ld4kGWsJimjgebu/XuMhkPOb21z7/4B456jvzpCZmN0JmSZYZ6DToVRz4DSpL0Bn/7sy3z7D77JD9+ds7XWI01nWKtL4q1zfxYoqYV5t+t8q1/OspAt1PDC+ZLitSTUybCQCGI19yYXmT3263y0/rO89/4MmxlEKYarPbaubqM3f5Gv/vqzZKMeAP3JnMf+zu+w8Q+/gsicfD7h8L0bXLr2FP+z//CvsvveaxzvH/D+O3vsk0Bi2Dp/iQuXr7F3/x7gsAPN4f23GR/cYzyZYrOEfHCFK8bbmMSitWG0do6r117EJT2YTZEsw4qljyJJNa4Hk3nmvbfEZ2jNSRmd3+YTzw/ZOvzXHF//XVLGKOeBTUF4qUAgdCDiTrjU4LjPvF0tpXkNamx5Sz9NxuPMKoZTRtEmoW1tLTKVNdVF2c5ZCKnaT1KVjp0NyC4lEvIcjvOMS/MjeuklRGbk5Ki5wSSG9atPISt9ju7eZn68x40P3+LaZc2wN6Df2+Dg5A66dxEtq1w6fx7pGe6e7DJa2SCfDFBmFSfCcP1JnLmESucM+lOy+QnHkwdsbD5P2nuVZGsGZpvR8BlG5ibs/x7HD95CzBylhNwpRHpobbwLosy9qkKBUh7dllyCD24kBANHZZkkBjGKZHiO3sYnGI9hNBCsEWY9ePf6PT6669hyCStrOWvr66R9x3xyggupkE2aYp3CasfJNMPloHSC0prcTVH9IZlew6XPcDK7g+SKQQK5PUKrufcvxqeVVsCCeWUVKbddGkLMh+LcKHLrSHXjIHxMRNZEqJGYFUrR/WlWy029XP23dpVCp0FP5bvYcj1009qw5T7U1q6SpbTrAv9R6UnrgzrlWRsxc0qd5ridEyRXSCLIqM/mpQ20vsnG+fPs7n9EgvNxQ5IhSTJApmPQmsHKFsks4/qbt/hgfJ/nH9vm4vo6L730Cm8lCc89+RRv/PC7bJ7L2N89pHfJ8NRj13jv5k2cGPqpYbOfMp4lnMxmnNteZ3ayy2i0zoMHh+wc3mb72vO8cfttPv/JARvmHs4mWGPRYjtBWpOAaEq2/ij3zXetin+rxYIn+rVDUOxM+vzemwlXn/85ZveH/Pi191jVPS5fucCmBqMhWUmDSiYUZ5n88Gvc/OrXeOGnfo7VrU3O7zxgLzvmX3/j9zi6c5Ph2jqPP/k0L166ynSWcfHyFcTBeDJjNBjy/vs/5njvJsPUkvZScmDj/AU2zp1rxIpQbD7xac4//QJ7e8ccvvM6h3ffwZ7s4LI5Y8BpRw7BRk2RGM1TLz3J//p/9Wf4zDNH7H3/q2zoA9xcyAPebSfQwvq1EQOnMTE/qf0szk37yaoRJJ26kYfvdDnh+pPo42PUaynLwzKvgZoYtjZ7mF7O+PCQqRxzdLiPGfe5+qlt0q0NpL/JTvZDju2Y3f0Zj22MwKwgvQG91Q102sP1Nzhmn+n4LgfHQ4xL2Np6AuWEnIuQXITUMpYHZPM7qN4VRF9lrlYwvRcY5zAcPc3a6DFu33mNXB9i1Ak2n5D0VoEVL5GRY5zskZChidSuIBh8CJMQ7Yyo0dVoq7BKM5nPsAcPGA0uMpdVMmOYyiGXVofYa5fYfX+HjQsjbDplklmMGuCsxWnLlIzMaXJRkDuUdSjjWB2OUKspE7XCytrzjM0Gtm9YGT1BPr+FsRuYZEI22UFL5jNIFmi+suc1YN9xqBGU0sHDQ7A5JL3lOvlqqWbjXGod3Hy0gERV4wJI5fmibi6OvvYnMmSNtgvyotlnw2e4tlZKKqmrF4de5WTapBhnlbz487SIxWtSBnVG+r3Nxak6iQ7O+iy6WKVAGUXmoLf2DONpzub2HtvXLvDa2zeZ7eyzffEF0v4Ko/4aDAZIliPTDHuww43bt9m//TbX3zjh53/qE2xvb/D4U89y5drj3Ll1E2Pgwd1d3nnrTV79zKf4zOd/irfeuQWTA/LJHuvnhsx3M+Z5xqXLV5nOhQc7x9zfO+AzP/NFHnvu5zhyN1hh17tC4zBKwLXHoVmgmTqI6Ob3amCltnektnHdWx/JA0WZS0UEcpRP/ewMtw5X+effhRu9V1nf+hxuz9I3q9x87x1MPmWSz/ho75AT48i/eBUGKQDz2YSv/9Z/T3o04cVPvMrJfcv4ZA+7/yEnd95D6wRlHZfOX2aaW+7dfZfb199mfLhLTsonPvfTXH78cW67KXZ6hJOUrSuP8dznP8vKtYtcvv4hx4lGKRjOM5584nmMMVzcGnIwOWB8uIdyYzDWB4LLE/oqIVXCytDwymcf5zf/5y/ylP4mh99+EzM7wVl8ki63yPjGda3es2K92/YxMiAdm7D0vMeQ7o0XizMk1Q8dxqmV+9bK+yyM59Gw83JJGa0TXXa2uw9rF8XTXZYSCa987iluvX6L3ZMjsoM56WDEsd0DPae3usHx8YR0ZYXV0TV6Twj3hzsc3L8HvUsM1i4yMho1SDk5OeFEBqR9R2L7jJJ1pK+Z5UNW+tvodJvBxhXSnuboIKW3NWA23mVnfsjKdEZ/5SLT4wMkhRs779PffpmTB0OMHIGeIMmAwegcMpug3F3sLMPmRyRifLpqHEm6gpYcO5+gQ/Inp+BYFCMlqPRJ1s//HIf7e+RzYTbaZOaE69dvcmm4xuqz2/xgf5dpltHTGflcyE8SXCb0+ga3ojgaK0yaoJzhwuZ55tkhTlJWty8wy1JW020ykzGdpthpymh0nkFfQPaYT4+wNkMZv4e6YsVfAq3TU9k6AUSjlKKXilddLByYroMSJQHVz+2nbSE4R0tZ1OmWIrOlxEqtDRY5i47LXKiVmrdXVAeob/xeAVYPqe0g6nE8odaWW6B463Qi/ww+0OW7sf1OPrs+yjgADY6U4dorfPJT51kdfAPp57zzw3fRzjL8jCHXjgxIhitIz9FPZwxXety98x4Prr/GajLna7MdPv/5z3PtsacZj6dsX7iIyBRjFPPZjB/+6Hu88lNDfu3XfwNlh7z/zg+4fuNbrGyMMGbEzKxz9fEnuXPwQ07GH/L973yfT3z6NxknsH/yAdsrYx+yvYPIa5li+fOpBNMiUVkQp2frouCUvd+Jf8s5hVMJDiFzhg92hvz+zjPcv/ILPPeFf4e95BKT6RhlHRuPP4beMIxv3MZODlH91YU5rK1s8fnP/iwPrn+P177/fezKBl/6U3+WP/ErF5jMDsgmE965/g7j2ZzJZMze/gN6yrF16TG2rjyJSXpsnr9GPj1h1B/xYO+Qvdu3yA4fsPGv/jnJbILqG5576nnuvPdjPtr9iMubmzz11BM88fILjMcH7O/dZXXUYyhz1vtzLl7QvPzJqzxzVdG7/XU42WMgthBnT5QiRWoq8yoxXly3rr2r/q0QCg+lXltCLHZ2WPlckn4dA30EeqCNSK2XKlztoJ5axrC4lvXGy6aqZ/5sE1hKJAxWBpy/PGR8lDOYC8OhJsFw+eolkITEgJrDINli89omG1cyHty/TT+xqKSPoNg/uEVvnrA5SlEijEbn0Eqxd3STkd1CD67SX9sEbZjNhV7vAlnuJRDOOlyyydSdsLZ2gZPJEePxnGTzWWR9jb7OGCQO5wSne6S9Y2ZHlqk8oG8EEYMomM4nJKbHSm+AzDNEMu8tITBwgihhmu3gTj5k9eJz3Nm9yTy7Tz7fwNkBN2/c5PzTj3Hl2ggZT0H6zPMZ01lONgF3C3qJZu/Eko4sK2mfo50DtrYU6XoPYUSvv8psfkQmx6SskiYabB/nDsizQySfIpkFfPCoItRu3NqwoUs3VnkJQp55QwRjfN0qNw90EhpnIUKq7z78ewGIxgCUqnsslQYWKeTWrqu3r/FrY6wlEl8CoR7CKCK2Vcbo6Da+PNOydVJdtKvFH4aoqJRcDCvrl1nfPs/23hpHk33e+fFrPLa9yXx6SGZGJIwQJzgnZJllOj6B6SG9/BjE8uD+A/7Vv/6f+NyrBzz3zLOMx1OuX7+O0sJo1CPPLO++9SMef/6TXLj201xWP8PX//BrTCcnfPLVT/DSJ3+Gtc0tNveEH7/9EfnOIf/sn/w2v/7Lr3CSaS48Ayk6zLEtXHP8q5okX2d5JGbvlAZLj2WNiCFzKfPeJY77z7P79Kd58pf/PJd7L+DcgGM7ReaO8fGE81c2+cpXfouv/t2/iZsdsfnqn8D+h79WNN3r9/nin/7zvPPV3+Pmu6/xxPPP8syLn+LJJ59k98EDDt/Z5fVvfZPj6YT17Qs88+zzcO1J1kYrYBQ7H77H3DqUzJFswonW5G7A8d6Etz58A5kJGUKeKPpzy9PPPs3dW+9y4+b7XH/zTa6++iqf+eQLXL464qkrfR4f7LAyfpML/RMG+fuod09Q2ZwxisSzXsw0aLfI5CwsW0XFt1haDvpCA4Hi7bxrZ6UouhpoU4u29XO2bh6m1AhYuqZ4moi4hdF7BA5oKZGQpgnJiuGxC08xnuwhusf2+efYWNki0z1G65dxzpDSI10Zks8nmNGRT3qkE9JkyGw2ISdDq4S0B8eTPe4/uMVsfp8ntp9j/fERN3fuMeyPWTt3nunYoYdbJPocRlLmmcZoi3Owd7jP+voTiO4xJ2c+PWR7fQTk9Ic9DndPENZRyVPk7hCTKJRJQM/RPYPWJyh94H3h8UaNGMeRXSFZ6bE3/j6350esbn4Opo5+krK1do2b6T637x2yc3fMtXObGCxpoplIzvhE2LmbsblpSIeG7ERxaB0H8wPOn3uMjXOPczKdszFa5eTkHpg5aS/h8PAulzZHzMfXsfYQjfcIsVYhotHau5+K1Kk/tYTT8bhKeeLKUUSqM6bUtUcXyC77ga6kUYVosPWkNHSyrQdR1RB+dSxtpcZ1VH4sOJMWzrJGTavmg/K3wjugM+77wzIJdXFztYGiHYnvtRMzZ+648Vwak16IiRHfacIJ8SL87/7ge9w8eQKTTznY3ePenQ9ZzQ/Yv3sbdW4T1JxUWwTNeJ7xYP+I8fExfe1QIozHU4ya8I2vf4Xp+ISNzU0wA9I0ZZQqjjLLzv4hv/0v/jE//6UhL33+lxmdf4L7r3/EH377u+wezPiTf/o3eP6Tn+MPv/lNGO9y58Ob3P7oWayM+ORVy0o6IVeQB1WNCXOyeJE+KLSEEO0S87H4ExltfMr1kkLiupyQa9wPAQn2Bf678T0oV1xKEcBqcrXB1ku/Tu+xX+bDySWuXPgcP9ztMT2xbKgZ51Ph1u19Eq04Otzlo/feZnrvHslQc25lxPlvvE5vfQUnGUwmrPdGfO6zn+ezr77CYLjC3evX+ef/w/+Lw+mcp596nkxrhuvrXLxymVk2ZzaZk+eWRAtGHNOjQ5IkZTrNuHf/FsOtqzzz0hdQYti78TZGTpgo4cat6zz96qf4zJ/4Evu3r7O2mvP4NcvPP/cR53tjEruLjG+Rml16uUX55DZAUN+q0i4qLWBXy7GtrG/9WQXSSWmsKuXxbjDL0sk0xC7Oon6rXtY6R17ILyrvViu3R3d9WKKhOr8mYKtKkRcAhtSTH5a/R3zQDtsfNpHfcklCf52N87DaT5mKY33zKqOtSxjTxwzWcKrPcTYmzU+QQQrWkJpVspMD1s5voozi/v377B3skfSG9OwImR4zADYvPIO4Hjdv3mDjiZdhnjGdHTLLZ2STDG0dWMsgHZI5Ie0nrK2tsbK6hdIpyXnhcM9ydDJhfXXI/tEhThwmWUWL5vgA3EpKonroviPLd5lMTkjF4vC5FUQEUSO2N1/i7v6UZHjCbP8Deuo5Ns+/xN37b9BPHWsXN1ldXWN+fMLhSUZfa0gMeW452p+TGuiPBOdm6DzBzWFrfUgv6TPNnLeJyCfMpoesrK4yyw4Q+4DpcUafBxgvpEYb7QNR2Yw07Ew0E6gdj05G09+KJPGVjFEIMc9FeSBqyLmJzKjYAlQveeW9Os4tR1YjJKTtnUBMqJJoiW1rVSF0aKoOKnPsAApNfF8T61XuetPosoazq4TTGW96U7WgG+tWjM+V70f327NQIs1hLEds7QCrxkgUXQvKWVb68PylK9x65z2m+2MOd/fYcTvceOtHXP3cc0zSDN0zOOcN1lY2zjFcXWW2Z4tEZD3tEDfnjbfe4pnnX2brwmOcaNDZMSaZczKxZB/e5s47P+ATf+JLvPS5n+H9N76Lmx7xzmvfZHWtz5d+/c/x9AvP8fb3vkGaw/sf3ObcC5d5f2/CU5c0YizKaRDBhvUzDvqiyZQP8qOdRoUxaSlzPwqL819eSrVb9X0dggAFUOuRULRBCJ+nrsfgiV/giV/+T7nH4wyOHR/cc9z/4C7zsWWaQF9b9u7fp7diGA37PPPSpxhMZpx7+jFWL1zixt/62+zceI/j6SFrmxukP/UzjPM53/zaV7j/4fuQZ6gk5eqzL/HsSy+xMuxh85y7d+9iVE7fCH2deQJufYv1y1fom5TVzWuY+0fMen1mGxd48uf+DM98+qe58/4PmJ484LEnLvPCE8Jj5zZZnW9zMdlh9uBtRoczBmpMQhamrYq7I0oQcSSVtTVU72NbsJ82oFaua2tU146969rOGmFRgUXL9r/9CjWo606bqsZvVUKz2kxDqru0SDuR39l/BcxGAq0WpvoRLbCXEgkbm4+R9g4w5Jy/sM7q2hZJbw0rmiTto0yCzIXcWtbUgMFgwHC0yfxwh8xmTGcz1tcvMEQzHo8ZXbzKbHKb7a11Rlefwp3MSNMV7ty7ySDpsz44D1iy6RSyOViLWVNMMsvaYA03y6CXY0OwpdFgwCyf4GwOKMQZtDZM3ASV9nBuSO5gnu+hJzuo7BBjfEAmB1hRWFFM5nO2L13jwd5HuEwxPrpH2l/hcPc2a8OU4eVrHI6P0EaRDhPm8xnz6QSb+QswHKUMBobJsc+AhnEolXN4uItLHDrpMehr+msbWLeB6H1WNlbIx/fQTkI4avHBpRT4DHHlyWhKD7q32D/xYasFV+S5KM9GQQCE0hbjoEZcSx0x1QBu5d+IfGsHOgDOpeLz+FepIlPnaZxe8U5jLgvPqq+04eWfIJJeVqf8zRuWEsHmkv67+ykRWNn22biZptRREO7ceIPh/CqjpMfJNEcmE9wo440ffJu1p77IerrBFA0qQQmMhkPW1lbJtcL68B4kxiczm5yMmc99aPNLT7xCNt7nePw6qZqSauHtt9/gM/fv8fKnXuXLz7/I2B6hlOK12YxXTibeS+IH32U8s+zs7iLDV9hNhzz/+BWmx3eRww9gdkDCjETnoB0Z/j4PwrlzzpArRxYkcUlN7F1Vp3VgnBipreUdpQTlQqQG7fyrzqCdMBHNHMf7e5bxYIX8fo97Rw/YOXa8+8ERD97fxegENdIwgJWhZe/BfWbZGltPvcDjTz/HbHbCzffe4M3XvsPFzVUGfc0zTz5GmsA3/+Dr3PrgQ85f2ObaY1fZ3DrPzt6Yr/zul1nt+1gwR4dHZMMB57a3uf7hTQZr53jxsWdZufQEMtxkNFrB7J5wPHX0+xnDZIdLl3p89tkXeP7ySwz4iMHJV+jvPGBV7dNTM2zqmItBVTB3NUhbFyf/qKXJzPxE2lsCK/5oSwtSbhCeNW+qpRqW5YMXWCoZ/ThlKZEwyRRzl4RohJqjacZaIpAOSPSQmbXM5pbUaRJ6DEfbzI0wO57g8jkXN6/Sv9xnpW+4+8Eb9DfPszc3rG6tMRODUz1WVzcZTWfMZjnZdE4v9bYLCoMymvWNSwwVzOdT5tN9jvP79LcvMx5PcNMZ5I45U0zimM1noGaIytCJwVrFXKbs7N+hnx1ycWNEllsS5uggDkuZcXTyBicn72HtFrntM5veYLa/w2QyIWXI4WQf9BCdglJzVGaRqSObC6Nhj9FgFZk7VocJk/kUhaW30iO3GdbNGM8NiYzIJwm9dJM0NaSkONlBrKInoEQw2pEYU9O/FiCrguQiY9wifQofXB3Rx5aq1GW4hCZ20ML9Fv1JsytVEcSVtUSVz4rayyj3yOop0MagtJDnlXm3IHZXv2+dBm017iH+DYu3EFY6jvshiQYvRYh12ytHYKeUoox+2VA7nNJPTbrSRRw016qlfvxdCCnLxWHcIT1ydseWO/cfINmE0cCws3+Xd1//IS+vXyMXRWL6iLUcHu7TS1PSxEdeFIFEGwajIZO55aMb7/DE08/z4e37OOcYbV0lmd1l2NfkGPZ3D3nyhZfZ+r/9P7jx6itxJXnvn/4znh8fkgyG5Nkx45Mx568+TbqmeXMPzq9dZePyZzh+8B7zow/p5w8gO0CrDBX0h2IcyszpOS9lAJhXsE1NUqTaz1fXmRWB3Bm0S9E4tPJctVjDXFtO8h6v3cj51ltzrk++yvHW93H6Ij/4w9cxq+fZuPo4vT7cf//7/MG3fo+jvR0eu/wET33iVR6MV7mnhMtra2yfv8Kv/aV/h9V+ymx8BM5xMs/4xV/+Naaf+TT39x7w9ttv88Gt+3ziE5/l8oVr7O/c5d7d26ytroKC1dU1PvnqZzCbF3n+uZe4cXOfd955k0sX+1y8eoXUaJ7cnHI5fZPtk+9xyR6xsjuH9ISRWKyC3GmsGO/FgCUHPCtWP1OnEaMFK9F8b8llW2RElry+DMQ0CJhlYy7aOgUGlHdukVjvfrf7twUGrvKbh/tVyUVZ9yyG46eN5axlKZGgez0SNeTe3T1WBgNGxqDFkPY3WF+/xOF8xtXhFtn4hOFwHW16KCyj1XNsJT1sblgfbTObjxmtXkI5x8UrL5L0+uzsvMewP2L/aEI+O2Fl4zzzkzGDjU2MtYiFQbpJz6wiCYxPjtHaks2PcEd9ksQg/RUyl5PlB8xP7pHPThA9Z5adkGqDVsJ08gBxU9RghAxWOd6fMlQ5qXFYBwmWvhHmIoxnuwxXH2M8T8nGQj6fM3EWlyn666sII95//x527jl0mylvbChHTDPHua0Ra1trTOYT1KBPurKGpEPyHBCNm+TY/A4b/SEms+R5Rk6K2Iy+jkjA4ZzyMZuJ2dIAVyEMVER8FaBXHAaIMf4FV7wnQb2io/4i1GnmMI9nrxSrNoooLzoXwSTh5fDHhjFGF0yTKJ+sS7oPabRkyHJb9qfqRPHCRVrEjeFZFO+VkKOYf6WCCNhAbRijAiJXCwCg7L+5Rm0AYjmhUOgPA8VymuSvzWZkEdAu1Fp4qUt0iwrxpmRKZhUHk5QfvfEBm2sJo5HG6hFrwx7HJ0ekOmGQGiSb86PXXuOjex9hghhBARsbq1y5eIn79++zs3/I3dsf8jO/+Gv88I13yfMh1565zMpKn5/9pV/h8Zc/ix702bp8GQbDcpxJwvnLV/jU5z7HD7/xdZTRHB6e8JWvf5PeoM8nP/NTXHvhVVa3niZP3sVMPmQtGdNzE9zRfZjskOoxPZOBcjgN4tSCJCtmCl3coMU1ra29AqccoueAYAUETa6Egzzlrdvwr76R887NhIPZHf7R3/uH/Nl/73+HXtng2ovPY4eGd1/7fX73v/rP4N4H5Aru9Ua8892vcOmTr/Lc536a4+kxF89tcOP+IXceHHNpc53EWXY+usHRwR5GLNPpnP5ghRdffo7joykf3rjL6sqQ3midF559kg9vvMuPvv9tTNJjuLHN+uZ5XnzpKc4lM777xjsMN3p84eWUS/d/h43Zj7jc32fV+lgz89zfRhOIWKeEHIVr6P6rqq1OIWEHYVs+XDzf8VwWaqLYZ3HJa1UX9qut1PqPYOGUMXeVJvFzVry7kH200WgrIVQlfjr76RY9FAHcWzytFlo5RcKylEhApzgy+qM1eiZlf2/Cc1cuodcvYu2Qra2rrCiYrx9x/8YHDLf6jFZX6W8ZekZx784Oh8cPmLuM2ckJ6Widi9uXmOYZl554jmw25tabPyDJJqjU4OaOA50z399Dp33U+oChmzEbz5mNj+nh435rOyUdrCH9PpmzHB58yPTofaYne6wMVzEmBzPleHyT0VBxYWPAPHPsHU/ZWr/M7PAumXXMRCFuQpKlHB86JrnFqQnT2RzUGqJg/3gHYYhBcef+mBsfZKROkSQ+zeRgqFlbT9HJnOk0J13tc/GxJ8hmjkyt0UvWgAm4nNnxbVa3hDRbZzr9yLPFvQH53GLE+jDKznsy6ER5d0hRuNxnkzRVJBiAX4SBIlWCImChINp2ositIAFxq4ClvN62coBUyU3XzmsVWDrIM9+/1oCmNgYRH4paxL9rpW7p37wIix/9iCLxUgCFCHSqQKNyR8rERyzcmdL+oiQIcBJwqtTfOWNpQ96nqkckvKMePgdF2UY7wfIojSmR/y95fxps23bd92G/Oedqd79Pf+65/b2vRfMAPIAACBIk2IgSSYkSZSWSLFuxY0dW7KicciWqxB+cqlTicjmVqlRUiVKy5JRlRrEtiaYasxEFEiQIPABE9/rm9qe5p9396meTD2ufc8+53bsA6bhSmVWnzt5rzTVXs+eaY4z/GOM/iBsBYXeNMO9yOL3FtecvIe0uySih1WhQViW6LBEiIFKSjfMbvFeWhHNXknWOaZIRTaY4LOfOLUPYY2FlnT/3iR9ne2sTz4VcuHqZhY0LhGGfohjhHlos290erV6fn/i5nyHwLMJKdu6O2Xx9i/PXX+b1tyqGbcOrH71IR/kEUR+nJxQYysYIYYYE6YRqdlCzucoEJTSBfTwN8LM0Iz1y74EiI50mIKNwkrzoEfcuMakKvvf2AV/99ojXb0kS08HvLnMwtUyspYojrKc4HA7ZOxzQWVolH+zi2YRKj0n2JrxzdA8nSj796o9RTY7QkwN67Qb7t97hjdf+gN29bYz0OHfpOZ67dp0703sc7ByAClg5d568MjTCiHffe48777+OQiMcFIfbfHl8wI/8zM/w8vMv8YXeNa6fO+J8+hq96gaeqEALZq7O8DpGV44VK0X951GjCE+L+3mW7U9rH/4OnXrZfxij2D30/3+w9uSYizO9Hqs5PKn99+tHeaqSMJtmBEKyvn6FVhAzGEzYvb/P9eXLBOECiYxxziJ9aHQXSJIZEsj1FF0mBJ6HNiXT2QiXTumuXAGlMOmYYZ7hTIqnDK4sSNMBwgiG0316ccRkOqbZ6TJN9lB+hBIaozXSCUJhwWryyuIFHsIzbN55j3Y3ZjJLeeHqZUajTfJyRFkUBAKskDjZYmwNoddABjGSkLSAigIbHSDznNlsSFZFZGnG+YvPkQVNwshnf2pJkgBjPIQ1GG1xTlBVGk9YwtiR+xXWq1g638PzI3TlMZ5JZnnG/t4my3HBZJKDNXixo9lYRRdHIAVOiro4lPHBlxhZgRAYragKg+cMoVcrAg9b2SceAze3ngCjLVIe6wm1hBJzJjfrbL0SzKEJIWrRfDyGpVYATjR6qJGI+WT0PFnTWrs5YYqcux9cza0vRL3tzAW6s9d83IQ7TUVTHyckHN+VNQ5nLcd60bEfXIhTy4Z7wML84Bx1SqKz4KmTrWcUoePz/CAKwuMyMo4R7Q+1RM5exlNQhLPWz6MDnD73Y6yIh5Wkxx5bw1Fxo0G8sM5K3OTC9W0+c6XDd7/1zxkPh9y7+S7LjWWk8vFFgPJ9zl++xNLKGuPRLaSw+J4g1xV3t3dphB7ne0t86Rf+NO1zL5LokMWLVylmlvvjingtILAKW2mq8mw5dKEU48mY0eEBX/jJLyFFzNd+87/FVhVSlLz13vdIsx1u/c6UUGUsdWOev3qJCxur5EVFUkFn7QWC5Y/gZbvI/XeIiyMKlxBSIcWxiwWcsIh5JTbxQCrOn938HRHw9ct/gv/0Z//vJ9f4Ex/8E/7GV/4G06rNhRf+FaK15/nV/+zv8PVvVmwO+thOmzBa4Pmf/GXaH/8E5YUVTDFj4IOUHhevvkxDCDbjNsMPXkOnE5QAZQ2b25uc/8kGM89DvPgS6WzC7vdeZzjJabYXufrCi5y/fI3NW7f56IsvM5pmHE0z+uc7LPQWuPnmt7h18z18owmURTiLEQoz2OOt773OJz65xEv+v+Dc5BaeTgk8jTMCZwXy2GCwggo1d6fUsKB2gtxJlHNIHrAjPXZ+PqY91h3x0I6nwf/PcIoPH+cxY5xZg55xjMce/1hD59Ftp9/9P+r9iFOu0Qf/n8FSecbxH25PVRIWFtdws4r+4hVsqbnw/EU+eOPbvPXGt7hw7jrN5QtoP2I6m+FCH5UUpNOESTqh2YxJk4xAKNooXHcBoXP2B7u4MqUVe4zyCkTAuMwR40OENvhOcDARrJ+/SDIbom2FkD7OWsq8RPg+k3SMS8eEnqMwY7a3brLSXSNcXkfKmLysiDuXoGwj9IR2ICgrTZpr8rwg7PcYlYqjwYzLlz8Pgcdw8lU8DvD9Bn5rhZV2g87KBvleSCMIaCwHEO6ijEQqgbKawig8HwLfErckkadYW17EGklWOapSo3XFBx+8T2gzdFtgVhyLvS7NxirT7Aijc2LZIGi0qcyMKL6ECEN0tcOsGPHBrYLJfcvGguP5CwoVgPENVnpoC0YbQilQxtZ1rVxduEdbhyclwjqUeBAceWKh49BOIJF4mLlbwKGdwkmJqEtVcVxDwrlaQEsBSnhYq3DKYF2JtAIlFaBR83gIPXcZCFcvQA8m5Hyh5gEaIZ3EufkxnsRIR12XIwAV0Iia6CRF51ntinBmDpXXg9o5WZKkVjqYR6EbC9YIpHoQ6Y6rkRoH8/Q4dyLkT16e+WUea0hCPMBbjlPtjk9/kqnxLG+bcCeK1lNf0NPBdo9YCY9RCnjyIvSkJcNZD+0MvajL1PlktklncZHzl57j5gdvEMTvc+f91wi6fc6//AWcMaQImsLj3KUX0IebhGZGmk4wOGSg6C+ssXj+ZVaf+wTab3G4tUfYaqA8wQfv3WJwcJ9XP/5RokDUP86pZrTmX/7TX+Pee6/z2c9/lld+5DNoKShcgK4cXb/g27//GhpNsxPTjdq889aAl1/oEPlDVhYbVLMBlQhYOn+FxrmfJikmyNkWnfQeQXWE0wUeDuGBsLJGuuZ+PHHsfkGAsBgEU9Vhr3Px5BqHjRVs8wKFvcbSJ/4iv/Lf/hd8+Q/HjM1HmXUbXPzU57j0sVe5+PzL/ItPrfA7F9q4H10H4Oe/+gHnbmZE119gZW2N/RsvsHf7FsJawk6b9Ke/yG/+e//WybmWfucrfPSNd/ixP/MXCaRgNjhiZ2sPbcHvtDk4GNA+f4H1F15m7/Y73H73u8hyhjUW7SSeEmjr4y8t8anPXeeqeo+LyTtEoqCc+/MEDiEfzBYrHNKas/E7UNN0n0b2HmnHCOdD0/OHKT70RCv7WAg+/fjHHvkIsihOXeyDd/t0vZwzhzxkiJ29pIcXDnfy8Yl6lBAPvaePv6HjzJn6LA9QUndq/an/P8EC+2NqT1US3v3uN/jsZ79IMwiZGkmew8rGc7hyRmJnyOyIKvPRWMpkiHMFeTlF24I0KyizDGEMYRARtHts3b+JsI6g2cOPF7FFjrWWMGiBEoSBT5mU4CTDUUXQVexs3aPZarHQ6xFEAmtKjC6ZTMeU6ZhWN2JleQ01CjBVhO81yNOM9UtXCPSE6WiLSjmsl9OQI4w8R+P8x1HCo1rLeeetd+l3lgmaa6jQsdC7xiQVjI+O6F7s013ss9LtMh7u41Gx1FN0zq+ydfMOFBbftzQDaPk+MpIcjffxtAbR5e037pInKb5v6DUkpSdwpg5OVEpRFAWeaIM7x8LSS4yzXXzZJwwjRNFgpF9nZkuOdiUd7SjPydr6FQ6HR9xoUWYFOs9xFtRc+8eBqrUCrH1QmvpY2AMgxDw10NbxB3YukJRPo91nks+wpkKgwRikcCAdlQpxrfOU3hr9lTWy8R2y3XcIbEVpfSJnUNI+oL0WdQBUHatQ16cQ1JkcRlq0rK9FAyIIift9Do8OEaWtC8uEHrkBi8SLG2AdeZbiURfpqu/rWFk49eaJOt5ASQmcjXc4RiKO3SMPtweZGuLkoAfr3SmF5xE04Al+1jNtTvvzA5g9p0ueP/FanzKUeMx9OldH/ys0ZTFhNvUoZ2Nm4wGf+sKfYnMWszu23Li7RefiDFf5eFELPxRc+9inKadH6NmA5SggTWZEMuCFj/8Ir3z6C+ztDfknv/p3ufHBGywvr+IQzKYp3e4CycEtrl65ysJL5zk/nta/vda88ZXfYfc730RWKa997WtcuHaVS1eucPvtN+n0uzx//ePM8j/k9t27FEcZY50xjATGxCy0DVVmWS4D+msdMHDn9m0WFxdZu/ITlNUQM7wJkzvIaoqYzYhUAp7GnJoYzimktIRApAWhPfvQtN9lRzxP89LPYXrXsCufZOkzXa6d/xSbgzGZ82j0VxFz69zIBy6w6XiMmk5Yb8WUnZBO7yfZePFVynRCM4C9565z4wHkxeHhIcODXYTO+dbvfxlPOM5feZ7+2jlM3OKFz3ye9uIqaZZy9+23WOivMDAWqzPSMgcraS8t8LP/0z/LL74wo//evyDCgaqVAewpeXvmtXE8EImnhCMfJn/EiQL+0NYPbY9SrD8J/XrCeU/ah6ATD43rHjrJUxJbTp3rcTtOH/T4O34k9OKRtIaHOzy8SZw91UMX+WG6wROTep7hGT9VSWh2ewwOBuS5R9hfJmq1KbKcwf4uXiDxrMWEDaZVQTkegnJYnVNVGTgPKQ2z2QQw+MESTuVEZU6zsY7WgipNca5GLPaPDuk0unSbLYKwR6O7gN+OOW81WTKhzBNmkzFVWdCIfdrNBuN8zHg8ot1uMBjm+A1Hvx/S6ncZzmY4VWGFo3QlOIEyTYLGAr/51d9lMBzjmTaXF7osXl3j7r0D+q01xmlIFPa5dv0yhCtcvXKe6WiAkCNeuLxIvN5mJHwkfW7fmc4hcijLuZVoHePDAw73d6hSQyAlOEGBRcc1FD9Np2jMPK0oQMQthjakFOdRXkzFgDQdQNjiwvNrzG5vEkQFqhWQyaxehDwPz28wGeUUM0MzlLXFPJ8Mlbb4StT8Aw8Js1o41kGMdapkLbqMrWGs0Ik6rU1KnJYEcUiZF1hnyQkpphVJuU9a+QyHlisX/wSxrwmnt8gGW1gShDA18uAsfhQSBAHpbAY45LGfWDAvAmOpkLUwGaVMU4HLwFiLkjOcm+IJR6AUoRdidV0NRwqDmDtfjhcxZ2vHqhQgcUhnzxCqiTMLxFkL/PSLU7+jDzYerx+nDZ2HDaVn1eE/RIeYn/nBynnmGh9aK57FxXFi1ZzqK0Ttaw5cyULL8O137/LOd7/N0Rtf59onf5IvfvEX2R4kDDIw2RSpHbrMKKOIdrvPpz77szid019cwGpL7Md019f5w298ld/+b/4+08PbOFWxP96vg3wFZOOY566c4403JryiBH/hpRfB9/jDb3+Lv/93/m+IsiAUIIXkzs07RFHAS6+8wsXrGzQW2rz0iU8Rthe58eZbCFdRVZrd/ZQ885DOsH+wx8JByZc2rmLynGI85M2t10io6C8usrDykwSyoJHuk6T7yGqEzA/wqmlN/mMFGg/jDD7g5EMMj411puHHOXfhS+zLc1z41F/kFzam0Fxic/eANMlZ6PYIpUA+ZBIrBK6sONo5ZJanBERUwhJ5gmXpcXtn70z/c5eu8cnP/STvv/V9lpaXOb/UxQrFjfdvcClc4PzKIulkRjKbcvGVz7Jz533ClVVWlxe4+f67tJoBP/Pzn+Ynn89p3/3nNNWI0jp8AYF5eHY/PP0eP6keTqd+6KDHD/aEwLlnjmd4WAF+5PxnD3i2488SPT3LdZ2gn49eyuMPepLifrLufMh1P3JdT+/wiPvy9Oen7XuG9lQlYbF3geUL17k7TfDubbGw1GdaJHQWFrHKsr+/S7Pbo9IlsdVE7Q6zQmEqA1aihGJ15QIWyMuKo+GQvbfe5lM/dRHnKZrNDkXl01teZZQakgKuvfgcUWMJv9nlYDJgOj0CK1BegHWCXm8JDwdUtBs9urEkqzJkFFEhsNJjNB1jbIGnMnS5h5KO7sJziLjJ7vAeR4dbNGWTdnLIheefIzclpfGADqgYS0jcPY/rLrC5vclkdEhZjui3FevnV7h3VLDSf46oM+bOrbsUwpKkUAw0ZVWSFg5T1VHCwnMg6mjoul6EIc3qIC8hNUb4dPtrVLLOhsAVJFlOYi1KnmdjdQP16SZBvkvQ8cizbUKh8IOIvb19qqysXTHmJCECRx03cCzF3HyinHwQtSV/erNDUBmHc4bxZEzYUCgVYaSP85t4ccg0yRjNSu7f3yb2oJhuMUpAeBalFPbogH4EjUgihMFKMY+R0Ght0HJOuoKbcz8IpBPoeRZGlpRM0wKjBbasFRbrDFIK4tCnLDSDfIYCIg/iUBLHAQ5Tk/1UYLTA8yRB4PDFPCDr1IthT78kp4TuaZ0e5iVwLSi/hgZrhYOzL9wjRsPTNfsHLg33xD6PHvS40R9Sbk5ZHU9c+DllDbpaSZACKEaY5A6hWoA8Z2+8y/t3fo1Pfm7Exz/zo2ys9hknGoSl2YuJwybKOuL+IgJHs91mMJpyf/+AN7/+u/yzf/C3CWcHRMqQC+Z1F2rltSpTvvWtr/OFH/853nr9+3SbMWsb59i+8T5lkhABKEGr0WTr7hYy8Pjij3+WxYWItJhy5+5t0rTg4x//FDfffoc8GzGaapKkZDI8ot2U3NkaUhoPx4T+SpveuQ0Obt9jcnRIM2iC36AIr1N1rnF+rYdfHpJuv0kx+IBmdYSkms87QfUQXW939Tl+6s/9TW7eqhjvTAhps7HcJKsc8fIiZsFgtGZ7exNTXgC6J8duvfMtZn/wdbTOGewf0lxYpbGyxNLKEm21QFqdXYrDwCNLJjQbDZ577iXeffM7FE5y8eOfo71xkbEBg0D7IZUXsPHSJ9jbusuIil/4Cz/LK+dnXKxuEH7wbZBTSiwRUBmFelrk3DNYpM8ucB6kCJ+Wmk9UEB4ezz30//jrw9sfRiKeOHj9/1Fy78ef55mae7CIPBrM/OzxAU8/x7N1e2Kc00NrxA/anqokfP83v0n75xZoXruIa1uSZsDOVsLs1jZkMxqex6ITNDtttC8pKovAI4pa2KpCBQF+2CItCkxhWeidZ/Fza8StDsJvUBWSRrzAcKZJS8VCu8NgktFVBiULwmaAzCx729t0WhHthQaB55MOx/jKw6fFwsIqO4P7LKwqwlaHhe4i4mAHdMJw/w5CtWn3l2guPsehSfna7/02082CxEjaaz0avVWGlWVhYYl8NiBsxyg/IifA93zK9BDKQ3xX4vyAFEmru0i/1+W5T17hn/yT3+Dum29QZBZbzMtQSxBOYh2UWDwBoZR4nkT5FodBVyVllbKwcIEouEQVNEB56NIh5TrthQ7W+FAqNi5fRlR9KrODMwotNFU6xVeSoBVitQZn0KcE3rGv/ARWt8fW8FkilBPGOOcwxuFJg9MluY4RQYQMOmivgxd3caoiTXeovAlR6DEazjCZZvD+62gHpnKwIAnXJBKJdhKlIqwo8ZTESIk1DomEEzTBYcW8UqeBYqapijpv0lmH5ylKa6nyEiUlVQm+FFSlIy8dRigqY8AJqsxRFJYoUrSaAhHOq/C5swuUc+Iky+BxHn8xd1BLD8Q8i8U5U9ecOGUhPCn46UntmYOieAwE+4SxjuNCT7yWj0U33IPAiRNmrhqDicl5/8ZrKL5E4AVMK5C64Otf+RdYZ7jy4sfJCojCNiGCIswpC4Np95hOp6iDI4pKo3VJSzquXlhncugYjcdUlQVX4Yn62pSDZHTEO299h7/0l/8n3Nu+j5GKF158kT/4Sod8fIABlJSkSYIv2uwNJrS7MZEf8fEXrnLrzi6TYcK1l1/gnde/S1VoKgRloSmKul7JN197n6XFkPvb+7yoFZcvfZK3b7zL+6//IR6C1uUXaXcitg4dXmsVeW6Z9vnPsDW8Szm5QZjuEuoAqZaJpkO0Az+ImIwSfuM7dwhEh047wVqfUVFzyPhSYYuC2WTMQqdJFEdnfodb3/0K7rf+EQ6JF3UQ4V3Wr13j+UvnqEzJ+vmNM/0nR/f5rX/493CEtFtd+ueuEyytsnjleVrnNtDSA6txVYHOMrS2fGpjmY909nlBvYHafZ92sUWgDDPto5XAWIlnFdY3T5GUP0x7ICjPpAefmovPNPcfqxScxcmfNWDykfEeVqIf98J+yPX+sCL/UVff2Q1PrqXzbOOfTnN84rrhHmz7QTOinl67YeUSh3GPXm+D+/f3OLq7S1VC1D3P0rKj1QgIPQg8r4b1ZzOEV/sYlZR0egtoI6iSnG6zRXNpg9L32N++R7fvo2VEt7PIQjMiaDehzDDOMc0TfCExWUXkNVhdOkeZJ0Rhg/F4TFFMaUUtuq1FilTR713E+kMyWzCYjsltzsH9Tc4tLxP1OxxMJ+zeeQMR+wQ65Fxjhc+++nkuferz7B5tM9zdIxls0vZThNdEKUPU7ZKUJclgG8oxyotpNpZRnT4bG1dIZ1PevbnJnTt7FImrSVakrZnY5kLpRDgbCJo+YJEeaFshjUIIHxUsk5l5/rULQEaoSFJWIdJNcXpYoxCRRFUaMo22GglEkY8nFWVlKYsK4+b8Bs6hpKgD+R7MpAeT5fT2uZNeCEE4LyvtBZLcZQgncEaSpDP0eJ+dvSOkjVnvLtDphAyRHJVDGq0Aa2FyVGANKOVhMEStHp5skJaHIBROCPwwpBHGJNOESqdIYSmsozSWYo4EVHldE1jNXbTCScrCAAbpSYrK4TQ1cZcpcNLiIalSqCpJpR3GWqQQxB5zboj63q2tlQ+pBFLVL5c49SgQ4OaBj1YJnKx/RDX/LY+NsEd8jPzwi8hxOx5SCk6u67Rb5NhF86QF8th6cafZ8ebHHK+TJxaOqCuNxtIgij2Kckiz0eHQSLStcMJDhR7D6YQw6rO6cZ6l5XUqo5gJj9nKMkZrRtMR2e4OK+MZre4SX/rZfwVCyQfvvsP73/0Oe1vv4qjTez1AuIr9zff59V//p/z0n/pl7m5uc259mR/9whf52u/+FiarrWfhN1i7cpXu4gp5aVE6Z3K4jXKGTr9FVVWsnltlun/ALM0otAbr8KWgKCymzOi1Ye/ukJdfWeR8usrgYJNOb5HZ7pj0aMzaeSj2DtHSY+3CZf725/5Dvt+/CLZCIPjFv/sf8Ev/s8/wwSG88KV/lR/9yb/A1vYOn/nEeTw/ZDgpmSUDjoaHZNMZnpQsrqwilE9rVrJwOMNoTZFNKWcJcdBk9erLXPzYZ4jDkOcvXQIlGKUzgjxj4e49HGCsYfrmGzQdvPKZH2Pl3HPcu7fD26+/zcvxEv2ldbwAnKmIfMNaZ8y6uMNi9jqtwU0a1YzIWXLPkjtoUWEqRS4knlchn1By+0Pn54cIrafVBPiBswaets899Ao87TzusR/PbDw7lnjCjifrJadjG06/rw/HPJzZ704L9Aem/hM8F6fci09/kM/ixvlBAYWnKgkbX/gi90TO7/3af0W2vY8bTSD20TZltdunv9Dn1c98itxv4klH4DwKl5NXjkVnSG1KMipp2JRYNXBI0OCsIx1NufryZ5lOchARC41VEn9CuruL3+igypRRMiA93MXanGYjxkoPoUKUCAjjJqUQVGUBBqJGB68YkYz2aPke/asv0Okv4bf7jG7ewNkJw+GIxSBiccVn5fxFJqUjlyF+5BN6HtNZhi8TFlf7SJtz4/XfJR/dYanbx5NtFi+/SHttja2d9/jGV77JO9+9yfRggHKuZnuTdUVKdUyMZB0ICU6S5pZkYhhnEi+2QIX0F7Fhh/3JLi2vTxh5CE+SVwLnPCwC6wl0WeHpEqoEh8UikMJgXVZb07r2YVtXZzcYC8o6lJgbDFKgAE/UQk8bh7K1xVaXNq7jeq2QWBEQt9fQVUpSjpFKgvFIZ/uIrCJLchJnMAsh7U4DZ32ctAjtaLQUNvAxwRJe6OGUJTUJVlYU2lHZAD9uUQhD5Rc4ZdA4jKknscUihKhrAjiHNnW6pplHl1kLvgKhFIKaO6Is6pe5MBanQVhF6eqgxjxw+A2FJ49hlLqShXUgtEOJOpVTMeflF3Xq23EAk8NhjcGTog7GtyBOra6n0zCf2NwZQ+ZMexB4earP/MNxSqcAkKoOsJsXExKnD6KGnY8Le0lZozjznBT8+TiVc2gU2tWZOb6E0Dmck/SDDDM+pL20gX7/XYrK0Fle4uK1a4xKSLThg3vbzCpJp7vEGwsR//VPvXhy7Vdu3OPnf+XX0VmFUjEBHp//sZ/lyuXn+W/+y79FNj5AYBG2/l2qKued732Dl154kbWNawyOEj79mS+yurTIV3/nN2j3F7lw5RrGC7Eo0jwhsBntbkyrH3E4TOj1z6FMTifyGY9nbO/sUlqHdhDgSAuBtY7y1iH81m9z/foaWV4hUnjvnXfxg5jnp0f0F5aIe23yvT0GpWUUL8x/FMetzTH6e7fYG3hU03/Jx577KQpCZoUjVB5FLGiurlB1OvhJgkgTbt25zbmLG3zh9UMuD4fMkpThzl1uZw2u/NJf5cLFS6A8KHNu372DKXOWF7v0v/p79P93/yHKl5zfWGc8GFGsXWG0P6UTDukIwVLYILm/g3dlgwsLHdpssxZs0zr6OmpyhzYJHjUqV8k54ZODgrnbB8NJgas/QvtBjz/WS89uePy4jyovDyEITxr/cZbzh5/yQd9jK/tkozi9m8dHcMAx98oj/soTF8SDro/j8DpTS+YxTKwf+qjdE+7/oXbKTpo7d5+9PZ1MaWGBN/75P6LY3eRofw9pHVrnFLMJg06fa5fOcbDS5rkf+RmmaUVpHKN8xHQ2RlVgSHFVSgkUwxFBblB+gAgi4maf8WRKO4g5nI0InGZwcJ/tW2/T3dsi7vSRkcdoso/IptDtEnXm0fxFhUNiVV3lzfd9nPI4ODgkHR8Q+x661FzwOph0QiNcoHfxYxzMDvnW61usrHQZjSZgPeJmyEEyJfR8ZKNDmg4Zje5ysPsGR/ffQhmDDvucX1/FiJJbN77Lm+++y2tf+w52VuEDXiixOMJQomRNVqSUz3Sc1pqfBxpHkjl29wStyMdFPmGjxXCwTTIriffbRFGDbrdLI45Qqi5H7bDk1RTPDXHJYB6PIdCudlscUyMKjiMUa22zMLWgkQikR32cqKWPE3PdxdasakpRz2lZC5ysqqisRNvaN6qcQnoeSkEYCYytCJsaKya0+hJtLHHYpGqDH4V4cROtS6BC2xTpfJyNCPwWgd8mmR3iqRgjHZWu5kgGSClqK945Qt9DSDnPpz+GMsHaOkME53DGwTwt01lOUgcljsCr3RIPIvvdyXmOX0zr7IlhbuGEr0JTc/wrT3KSIkmNEJ3W6s+8809978Rj1sg52vTwwkGt2Nn5CRyCqNnE90KyPAFdYLU5hRLV92htrTRJZ0GKE2WmtD4S8ITGE6ZWGudKSC4gdRI/FKyuWLYmC0SNFkU2wFMK3/cYHxxx/yCjLBTKaxK3+ghPzYv/1VdgkdigAU5QlSloy+b2Hn7Q4id+9pf5/X/535GP9vBlUQsr6yh1zne/923+wkufotEJkEJz9fmX6PUadZl3pfjnv/1lPv0jn6ETW7JsSiPyWVk7hx8cUWqYXbvOaDyl0+nh3vsA9/r3kUajrSOvamXZTipu3dhmZbVHkpaooKTdbXPv7jZLSxWFlXScgmpcu+1Otf2DknQQMss8Jm+9zZuvfZv+cx9hc3/I+fMRia7ItSMt6zo1Ls8JGyG3b75Pu9+mLSBSlma3w6Uf+wmUrZhNhuAsw/GY3c17XFxfxlUp23dvUkwHeMqShTGejVDtiL3JfTp5k4sXzhH1L7C2vspzKwP66ZdpJG8TlkMadoqSuuaCcDW7qp2nOGLn1TOPJ8QTUIRn4fmAs9b86fn9xH6P2fuD6iiP9D8dp/NYDVw8eMd4tvt6MPBj1P5nGMA98uHZhjl2Fz7Y92h8w6nNjz/pH/mBPr09VUn4x//gV6h27jAb7BJIqITDlDkxjv17m+jhfdLRJsPc0l+9ymiwj9frsn00Ig+bPLf6PNPd91jsn2M8GKCzCeXM0lq7iop7HI0PwfcIw4Dct6STA2QxJikmdT2GssEkGSFHR0gMcbnKcDhEFTlpliE9y9LiCmEUszca4EcxPblIlecIp6gqSxxHSE/iqwbr/Saf+sLPsH/3Xb7+B7/HlRdfYOn8OuVsBC5nlqUEznKw9zbZbIDVKYHfJQgbHBxskVUzdsdHKNFBa4uSEt8TeH6dbhfECiEsZaFBCvxI4CwEkUBYxzQTVHuCPQXXXlxDRn3ef/sm01GCKRyBr2h1Inr9Fi+9/AqBauB7IUZ5JNMJLtO0Qg+HPoG9FWIuyGoY3bo6Bb0ycFyaThlL5D0gSEI8eIlO3PXHpEvCUJRTNJKy1DhSfNUgihqwIPFkl+2dezTbS+A0Uki0LrFWY/2KsNUiKTIwmspMkSpHyhClHEJqUBVeKOtytlajtcMYgTa1q+F4FhelQQiL0Q4pJZ7no7UmS2tnqq9UjTZUtq4/QS2KpXD4ytGKJXEA/jwd8/jlEFKcKBVOnCpvyzxd1PfwgoBSV1RWo4RAGkctas3JOybhVJzHA6H++HbWzDgO2jxdeOJY5p6+HgdYJUkqTRQ2UEGDqtS1u0RwEhAoXO0ukvJ4+zHcWccdmHkcgporh4WrVQyJpQha/Ec/9w84bFxhVgRM/vK/TfOv/HmsLTg82GcyTnDOJ4xj7m1ukRWaUXSWuqrUmq39fdpxCJUhRtRKvIbVjRf507+8wne//i/ZvPUGJp+AsJRIVKsDUcx4mBB4gn67zfL6BYpkgMXx+c99nvF0TCwlDeWTzSZ88PYbTNIK2V3h+//x/4N8Za1+fuMR/R95BbOzjZNQ6DnLqHCoiSbL4ehwwtbmEN9vcunyGlle0lqOKY0iz4qTVOHjtjfyaKjzWCZU2Zi3vvs9Pv/iK7x+4wPCKMSEAbNSs7+9zWtf/T2KLGFjfYlL66sc3t/BOYOrSqoswUOjy4yqykmShG5ngeevX2G4t8lROSYOBM8/d4XDcULYWyBNK5Y2znH+pedpNRsEouBjG5IF+zXOTzdpZJvEopozJbqTkBNjJEVpcVLie66OPHkIav7j8q3//1d7jJ/vYQ3/7E7+6A7IP572R3E1wIeRKUnYGg9oNwPCSjPJEppxQHo4RFjHZFaxdzDlvbfeIn7/HT71ief47u1N3v3gfa6EHpcuXqTbv0haCZq9JWbpEc12E1TMzZt38FTCwdE+3cVlovMrDEb7mNEh7dVlsnQClWH3zi3aoaAaVCxMz4GApMhxgwGVthRFyfq5Cwih6HQXiUSbg8NDenGL7uIyZQVSKm7dvEMUK668+HFkA1pBA2fG7N+fIUSOMRV5pvEDnzSZgHE0GktEcZtEJwwONgl9j0CG6Lyoa7X7EoTFWIsQkizROBx+4FFWButq1r+ysnhOkFY+5Rj2fMfSJcVkb8L9nQm2MAgniJebxL0Og3zKd773Hdb757iwcZ6oFVL6ETPtoT2BHyqsrkApnK0ZCa01aAuVg9JCacCYmgLUB1QkwHNgFVY7ZFBb3E6CnQe+VM5h0AhbUroaYvecJStSrItZXF6n1dogKTSVdXjSUZmaK7+oCrwwpNAGYQQ6qzM9/NBhyVBehVQzcn0IVqOwVMbVqbCloNIOred1K0TtErC6vn6tLUVRnCg0zoGtDJ6qYRFj5uRI0uEpRxRKIl+ghDmJ0zuGMk/KNMua9toxT8MU9XPQzuELiRWSQlt8KfCMqy1z+8DF4OCEIvqMu+Dhduy+cJywSwonHu173Gf+UlpXX5fv+8ggRGtNIwzxbJt0PD5BQeAYCq2zWSx1YGrNOi3xZYUVUNk6AFRSC07pJNYF7PhLvLvyScaN1foyGi3i0Ef5PlmWEwURcbtPZXyGhyOCMCTPkjOX7nBEcUyap5gsJcWhlKLRaFLZklazw2e/9Cfpr63x7W9+lSxLWX3hJa7/lX+dO90lsnaXnhS0hwcksxyd53S7HZaXlkjSGVmaIlVB4Cls4JHnJcKT+FFIfhy4ItVJ7IWdW9J13QFoiICslBSlZDbNqMqSQlc8/8J1tu8f0e1oZmVJmmRn7stfuEpl7xCEDdKyxOv2cI0mMqu4ceMG5y9dRFmBLwwXL21gXUWeTjgc7SPKgnQyIpCW/Z0tlvodpISsKsmKjHK3zhB65/XvUCYjLp1fIwwD2s060Hf16kV6y5eIfcHVFYU/fJO15Nv01JBIlVhZzyXPcYIOGQtFaZnNHHiOdvMB2+iDANdT8+30bzifkGeyfx7TzmY2PFB6H7f/BLF4WLY+8cuD7w9D6I9HDHgQR3RSiv0J1/qE5h66mCf79B+gEvUacFwu+wdz3zwp5uDD+z/a62luhkeDJR8c84MqCk9VEvY3b5EM9jGBY6INaaGJJoJIgBMSLRQi6HDr5h0Wg4q3kzssvvwqOhmxu3nAzTe/w9WPfJrlxQWUhDJqkOYVuzduoWYjhJyyoMC6jGRvhyJJCKKYUPi4qMnBOKNKcu7s7rK2skQ5GiCCJofjIUu+otfrUeQJpipoRDFF7jgazOgtXSQMIyZphjGGsjKsnz9PqxGR5o5xJXhvd5eOS4naDazSeEajVEQUdlGqwOoKbRRZ4RhM71OUGZNZXcXx7TfeJPCpxzZzS9bOoXCoAzeVQEpBFIYUpUYXjrt/6q9w9y/9dTwFYezx3Gu/wrVv/V9Q1hKFgnbHRxdTTJkzLqcU0yFRXNK0MXfvbRPKEl04whBa7RijYJZnUElsJbDKYRCUxlFUjqqyWOMIBIShh8NR5JZsavEXVH0PUGcaeBKDozIWo0sy4+oMDc9RVZpKQ5oZKjNkcWmRyXSbcTqsLRVpCXyfZtSl0prpbMbh7gSJJQjr9zgIDY2mgwA8KUD4dVBXCVnicHNhX81hYlxNSKOdRetTfOdzhcYdX7dwJ3zzYm5R+YFAenOSqLlC76hjGjiuN6Fq5r35qRDKQwhJqTVlkp70F1LMMz9qS/y4LAZwQkgj5gv1sTJyxveoahcKDpw5WdNOXtjjD6ddGMckeEKCMRWmrNkx89kEoesADkUtnKWo81WckyfPwAFOeAgnkZY6DdV5BFSEqrbij4h5t3GZr8prZO7BMuD7AR/99Gdp5CVW+OR5iUdBVmQUumA6HSPK9Mw6URY50mlWFnoEostsMiHLM8oyI09nHA0rer0OL37qC1z56Ks1wdjnXuXv/Y9+ETdHta7e3+ff+dVfpxHHONVGUscbWWNwUhA1WuSTHGcdrWaDyjuLj3uex5Wrl9nc36WqaoXZ1ToxqXZMUkujvcL29h2KxJCXM3D36K0uUIohS70edjCkneUgFdo6ZGedxI9BSj7xS7/Ip3/hz2O9gMjzmY0O2dq+i8kKrLD02xFWCwpCitmIZDzE1wWdQKEin+H2Fls79ymd5KWPfoxGQ1AkI168fhlPOt56801GkwnLS4v89E//PH7UohncZync5GJxn669SUPOyG1A7nw8VeFwVFbVFMrOYaygLBxVVSvYcSRqJeHY4n2Mf+xRoSUe7H2C9DvtcjhRmB/q7h4e6ykC+My4T4DkT5SHx6HwT1IMjoG6U0DeCYL3UN+nultcffBxQPoDd8bTFZFnpnt/TLdnKcz04e0xgSA/xJBPVRKCIiPuNijGQ6yB2AlM5bDtmKV+h1YcUdmcMGiyN5wxvX/A2syj6TTTacHm/Vucv3IVu9KnrBwHmc/RIOXGd19nQyU0FzxGoceFXotJWhHhszVJ2bl3yLVXXmVvf8A0zYkQZKMRaZ5QVZZGK2aUjNC6pBPEHO7u0F/ZoMwNa+vXUKEPEpLC4ElHp9vAmAoZRDRtwMb5F8hyRzsZ0ltZ5oPbb5Ec7bKysEwgIzI7IcsyksmMQHnk+ZRmL6JSkqPxEVHgWLiwxP3tAUVe5+drXU8gP5QYZ+j3WzQaMYeHg5orHkG2tMz4pVdPnu/n8kNe2LrF7r13sPkuu0d1pbdOq0WVG7Sn2dy6R/K+YTyasbwIvYYg9j2EElhVkUwdyVGF0B5Bs8aUc10HJzoncQasB7kW+AIKrchLS1EJlEfNZSBrQWOQWGfRpk49RPsYbUmzEiEk0gsZTnZxLsPaGZUpqPIaLQlDUMxAGayosNKh8MFKkklBFToif269W0tRGQrtyEtBntdKgHNgtKurZlqLkh5mbiG5h/D8Gp6vZ7wnwfMlUjiU7/BDiVA156N1c9fA/MU+pl46hvaP/6SsAzkpQVd1FgUWrLEnyoB1YE/VtDheb473nV4wT3+28y9OcBx7WO+XZyHMEwVifh48gRf5aGsxlcZTAqUkzlhMaUAIpO9jjMVZgVA+YRzUQlLDwsIqs+E+VZ7XJZWFZewCDr1LbPU+xtenS8yKRRTByTUoz+Pjn/txOBiwc/8A3xdEgUeez1hY6uEh2X3vHcRr36S3sETYaLCWlbR9iSsSmt02ndVFtu7vMp0lVNYxm2UUpQHnsbjQZ7m/yq6rs13ccRlnKSnTKcrW5d+NteRpilISPwjJioS8rKi0ZpKk+EHjodXKsXH+PN7lS3xw404dQ0I9v9PCsH80RjhHZXy0EahCcbg75Nrl61y6oLjz7gec+0/+Y37pT+e0L15jKy25012l+a/9dWQQsnDlCnRbBLmlmM6IWjGFqhAm53Bvh+lkhGcrGoFEmpJqMkApwR9+903u37tDt9tjef0iSxuXUV5AlR2BLmjGIZ4nOX/pMs+3O5xbUVxo3eNSY0g/uI/HIV5WEcr6jnyRz+s91DweWlrsHKo6VrTtPO7AzX1Wx/PwjHrqOCtDHp6J7uEOZ6WLOwU5HLswH9/OqBGP7fG0LIgPy9Y7VgIeRgROj3U6KPGJAYgf1s4oKn9U4X1qzP9B2g/mBnmqkpDs7ZFHDhdG5OOUtlSEccQ0LREypd3wKIuMo8MJgRdSFoLhmx/Q6sWEosn733+dTrtJ1miyuznkYJxxtL+PPzlCBgWNpWW0Mdx44y289XMkVQXG491371ESk6DRMmC0XUA/YHC0i/KbyEafg60t1EIPqUJacRNhSuIwJJml9JtrlKYgDCMUDlNaPC/CbzTQuUEWPq3mMq+7Lv/sp/8DiiqnyjOu3Hudv/aN/4y9wRAlHEWV4SpLK4xohQ0yZdjbH7O2vs7B7hhtTO331Q5bWqyo0/88T1LmGc2OR9gLkSWUh9kDE3HeGs02r3zxp3l+9iny4Q7ffe132L1zk/QoIfQ9bFuATBkcVehS4qwgixwN3xB2awg6KwSzVJBPNItCEjR88lyTF/NUPyPQXh1sGITgrALnMZiC8XzCyOH5HsYarHXgeUgBhdGYwqILwyx3NNoCqQJCr0GelDgTUaWG6VCTZRpPGtLOiEZPEsSOVtMhUGRZ7fqIZB1zb40BBZWoK8tpWxff0qaO3zDWnBg+WluMEVgn4STIcL4wzdGBOuBRopSHc7W7B1ErS0bUaEAdblG7VpgX0oLjzA9VB7iVdVEboxWVdnjWIYXEKotQYm5dzokSYB4kWAt8hThRWE6WYUF9nJIoT1EVJbiaeVBI0ASEnUu4aorNDgicPkEknKjL8wrfo0QgVECVz5BS0Iy6KC9gPBthnEcQR1BVBI0usQjRxRBfeVTGkhtF4QlMaNBWMnCL7MUfZ3f589zOFul6Da42A75yatFwgHaawPPxwxgzSQFNu+HjIo+qNHhvvs2Vv/Y1PvapV2kurRA2moRhSJZMybKsLnrm+0SNBiYtgZTpZEYoJQGOcqrIu/EZQeWsRSlJUeg5X0ZKVVmkgyiKsdoSRE18z6MqC6bjIVo/KBJlnWN/NOXclUugJDc+uIV20Ok1MRg0IePhEK3rKqaVtjSW+3zkhee4895X+eCDAzZHGv2XYlpLbUQjRl9Z59J2RVCBCQWBLNk/2MJTFul57Oxu8cE3v4mZjQk90MmEKp0iJZzb2GAqPWSjz8pGQKcdMB4PyTUcHB0RmAmf+PTzNJot4nCBFz7yChdXDZ3Df0pb3yZWJZ5z2HlsspZ11U5hQAuJQdZsps7N41fmDChS1JVyhTgVY+EetfJPy+xHEIBjIfswZj3/90j/B30f3eceu/9MPv9pI/f0KZ9m3Z86yWO7PAGREA/pKo8gD+6hC/gB25OCEx/7/fGP97Hbnsl18pQt7rHX8WxaytOzG3yJnSTkVYVUksxZVJbTDDxcmTOc1AtaKC06GeGEoqzADQo837HQF5T5jO+/8x6bH+xztLWJHu3T9iuCxRayF+F5PjY3sL2LWlzkcDSl0W0zmY6YFhM2dyc0JgavNLjxiFlPcPPtXfRgHz85YunqCwSB5HBvGxlExK0ueT6jNBVVntGKG6TaEjQWsLnF2ZywqjgXRUyufJwbrbWTGRsMdxnnCZcvXMEZx071Dv1+g268wODoEOEsy50Fli59jHff+S08PExZgQahQAhJkVvwBVbDLE/YuHKBJK+oOiXvBerM4y2yhDSZUlpJRYuXPvUl7m4doMaHKKMpI4EtLH4joNntErYi8tmIPEnx9nKkb/CUh2o4pK5QHkSxR2qrOhOlAG0c2oKMJZ6SSF9SOcv9UYWJIhbbPrqyVEZjnUZXAuM8SutIxwXZRFIaQXexwWA4Y/PWPaosodH0SWeaZFJbrVLUMRBWSNrOEQRgnCEtDHkKDY9aM5DUqY0oQKF1RZZbcAopBcoTtBoKrCOZWQoNZk5+JFzNFClOCIGYZ5gKqnnGg1VQaoMRAlQtlJ0TOOvq3+g4NQyJcYIyF6SZqYsUiQq0hxR1YSxfeuBVOFUrXA7wRc27II5hCedqa1jUL52cL1pOgvQFTkmUF9QBZUYjvBAZRoigy8pzP85o9x2SnSmYBOccdp634JRDBR7GKBQB0tXxJ2leUnkFxm+z1LlGWU0RlKhwCYwmKccE8RJhv4PXXEHcT8hyyf3qAoe9z7HdeZEPZoIohwvjGb/9na9T/szPQxjWGR3OEgcSqaARhQSBR5qMiaMGwmrGSUL/3AWWL1zF+BFFnjGdTJAr6xgHh8MRvu8hpY9AEsUh/YUuVerTbIQoJYibDVy7fWYNrnTF7v4+uizIygJhKgLpiIIIhAd+A52O8ZBQaeLAp/XG95C9bZyTeGWJp0KihsfSWpfBsMnReIbwBb5qIFSLJB2SJhUBlihq82//z/9diqPbbO2MuXcEs6Lkmz/6Mdy1q/V6oC0/OrnLUpJjTcn46Ag3OqK3uoonHaXykVcuMZsMGRzeJxARo3xMs93h/v4Brd4i7WiJVrjB/u67FMMR660F2is9Wr1LeM0mVRiy0u9ydSGlNfoKXX2TkJLjeEPBvHCZfWCxKxzKmVNIWV0OXgCeL1CVqzOalDhJpXVwMofnuPsT2hOs/acQKxyDCo/KHPcIbP5UZODh4898P43PneryFEF37EL48HOeRUweTYd8tvYwIvLIeY8Vmsc8yxNd6eHAEfHke3zs5ic8jpPxP+x5PKY9VUmYZhlOa5oIpFNkWjNzFm0rWo0QYQSzWUJVagIp8KOAXBcklcEvctaaTSK/QRbH7O/eZ7S3R5xN6VzdYBoG/O7XvkcnbLDUbND0FI3LGr/VwE4TCl3RDAPOry+zbYbMqpyd3UOKSnLz3Vuc74UsL24gfcl4OqDINXHcQGApjEF4Hs0oQElBqBwyPSAMW4xshQsD1lZW2OmcZTmzysPFbfLc4KFpxBFxa5lJptAqwmYzrl99kbd2EpIZ+JnGA4wHoiHxkZSpQQuHjJpMxinZ25tE3ZCXX3yBt9YWHnn8w2HOJB2THuyw0I34zBd+nG/9xm8iqox8YIjbPs+9fI2g1cRvNgk8ye7WPaazKRuLFwiCAt0ZEbRH6AomZUWSO6qaW2ZubTsqZ8m1w1OConTkBQxHhgqDr8APan4HYxzWWUrnMZlVzEY1d8HO5oCsOCSdJHjKURRlrVBYhTF1BkFVStLE4nsQ+T66MjhtUaKGQUtjERYqI6iMjzECKoOwdSaDnKdjRg3wpET5NbFPltSMioY6LsC54+C/Glo9Rh88KTBGkBeWqBR44dziN3O/gAQjobJQWUeeSdLUYqxCKkFZakxZEQQStCMKQPh1rIewFk85PFHHKUjAzYtjWfvAHDouR2xFzSBphCHVBX7UpLLQ6CxxOJghjeC9d7+Fx5gwVFRVVCNSQmKsQfkK6xTSD9GFxjmJFQ4tFTJsEgRraNWnqBTdTo8iOWCcD4jb10hVjI3bBPFVDv0Rt3XA9wYvsV1epMgcWx+8TmN3zLdev4k1Fdf/F3+dXOd89Ec+xeL6Mvde/z7tqE+aWdrtFpPpFOcEoqxoeIqw02A0mzHYPWC8vc3li1c4wpHMJiz0ephKEAQRoR/QDCPuHuzRjmOqomRQHGJ1RT6bnkESKq3JspQyzxknCc3QI4gD/CBEmwo/CHAyZJamtcKQa577m/8+qQlwNqLdXaS30CCtUqoyp92J8CJFYQydfp+jwYTBOMVqkJ7Px774BT752R/l/Xca7B79KunUYVRtj59Yb9aSHuwhhKMtHLnw6DXb7N65jdEpUSDoNAKkbmCabQoMnW4XqzX9XpeqmHK0u0Vz5RKeB1euXef8+XWEnGKVpilyGt6Ei/I9ent3aPkDPFE+Tk7Ui/sZxOesyS7nMzDwBc1GTRQm5aMS4yQd+PQpfnCD+Y+nuSd8/v/x9lTh/agm8Ec715liMk8Y+Thy+od8xk9VEjwnSEuL8z2ctei5BWWNI0sK0rRCG1MHmGkQruDChQU6aysMD2eMdu/z3pu3yJKQ0dEBC57CSZ9JbhhPB5RHBVNKRlFCv+ETzGacf+4K3uISk9mYpcU251SDfn+D6f5tDqRgcmuP1VablcU2k8kML66Lz0jPIw4EZTqmKkt6S8s4UzGZjJB4iDhga3yDPMtYWdlgZ3+TnfEMNn7swf1KyWSaYo1CmArhAsrCcbh7nzDUdVS1jNi58x6dXpeZG6Orkjj2aLZihNaMTQKBT+UgnVlcWdKqLIO9PRa7LaSpTmbRzgfvsPfBd9ja30RmE2atBudfeIlzz7/I/luv45cCJoKbN7e58MJ5lIDheMyFjQ3aRcH+/g6+yul0FFb65LaiyjV5BVEQEAa1RBVS4ZSmMBWl0ZQl5AZU5dCJIfQkS3GMJcOK2h2QTudujLyuKHl/a0ylqdET32Fzi7EOLHhynvpZgcgkgQ/tyMMaQ7cZMDUGGVtM4Cgk5JVjMskRFlpNj1ZDUlWWIKxJgIzWqFAQhB6+B6VXQ8QwDwI8cXOK+hrqjwhXK0BZDnEJTtWLp7GcZDJUDirhkVSWgwNNOoUwUAShOoG6dSUoc0cYGqxXowchEEZzxMifC5O5z9fUhTlQx0GEolZe0BYjao6MoihoL66hwibleMpkuIt0miiwdBohkWoQhCGB7yFFhPI9xsmQKs9QokT5AJJGuExW+Ux0TqupKfFIxYzU3eYoWObvv/ofkfshVik6leS5ex7vzyzTrMPB3jahn9DZmTC5scP+rTusr1+g/M479PotPvp5n/Rgj2+98SavfuLzdJottHOYqgLrkWQlRVEgZoKVVotxkSL7bbwAMDm9dkwj9KiqCk84qiJF65IoUJiqIAwClIS8KiDNOHd7E4ejqkqa9zYxFspK4xxEcUwQehRlOi/tLAiiLsk04Wh8hFIhi+sXyPZmLPaWSJMZN29sMzzcpBU7PAkLy8usbqwyTAxZ6TEe50xLTaMd84t/8sd4+7vf49zHvgDLrzK+8a0aMToD0ToOs4Ruu8FhmTEpSwpyvKBCZyP29/ZJpyNGe9sUszG9ToOoygnDAGXr4lbNdgxRSmuxZpV1cUHP3uO51g6hp2hFmhU5pufn5K4m+3oSx8BjCyWd6iWwKAmh70BaHsmhOSUrzo77qHB5kjx5rLvgSQeedhc8xkVx/OXhgMUngwNPcIM8qedj3CNPPeahjj8Mu+Ej7pOn9H8cF8LTgycfP+7x2GdwljNf3ANF4XHn/ZD2VCVBqoio36C51AMBo/095DRBGkGpHVJapFQ4UxPgND1J7GnyckzQ75IMYnY3D2kGh/hao8dT1jbOQbeDmUxpb/SpTIEuZxSuJHQOT3m0wwAqzWCasbS2yN4b9yDPqNpthonlXBwBAWVluLu9R7tTUFUlszjm/KXrmNAxHQ8Z64pWo4UfNzHKQxLS8DxcYemEHYKge+Z+hXYk4wQVt6hSx2yaM9y7hZ4O6C76zEr47S9/g36nx/XPvEClGnzrtW8z2T+EQgMOpyAIJGWhqXKQGrKRZrg14YWv/mMu3PwD9m68D2mBOtpjJygggHIypSpa3L8tWVjoc9SI0bMMXRjKwxmdxSlLF2LiKMI6x+HwgNH4iEA6piPJYn+RVkdR6ZKgKJhNZrS6PQIVMjhMCMIGzhWUVclsprFGUo0Magqx76iSnFZXAhbjLNOZJcscZSlQsl46bUUdSKgtZu73rBkSLUJZSg1VWgdSedIRBgLhQSuAZiwJpa0JkYSsq+75jqgpEHjkWc25YEztpjBzMpgwrKsCVpWkKOzcOqqVUmtqgVwjCzWKVxnISygqifDm5aRtnYEiLFROMk4d40QwHApmI0egKtodd6JIGGvJMkhzA74kcIpISZwwICzSzJWF+YJwvOjO9ZZ5BPW8dPU8IFM7zd7BPrN8uxZEVtfU2V5IUilK49FE0W1ECNnDiggv8Jkk9/A9SyP0CKRPmg8ZlxWN7nl82aiJusoUWwUkrQV+Y+OLZH4TgO5sTHrwDYb7++jNN9l54w/pRCGDnRGz4YRWJ2Y2mWIsXL5+jeHRlD/47mvcevcG470pn/7cjyJ9D20Mod8k0zkOy3h3ixTJ0WBAf/0cBD6T8RGNKORwbxuQLCytIkRNwtVuNRHO0Wo2KauS4WhE6+Ztvvh//ttkWUKWzsBqdoUgmSUsLC6g/AAnHH4UUpQF6Sgh8AXCa9LoLBCGDbZ2h0jfZ2ltkde+/i6j0YhACEZHCUYb0sTS7XXJU0teOa4//yK33i3583/257DT+/zuN97mpfbH+MJf/l8x4//Fzbe+TC7kqUVYILVFpoYSwSwdc+vNP+Tt3/8X2PEhrsxr4q4oYHV9BVtVdFod9vb28IOAc6sXiHorNDvL9FoLZFZwbqniBTVio3iDTGpCqwgrQa4VTtq6aumpNen0Z/sQVHwsj04CXqnTIutYBPdATpwW1HNQ7UPbI33EU4X3Y7MknkXgPaQgfOhl/XEFDf730Op7eSg4FOBMZsQTjj0+/nFQwMPogzv9HOaaxcPK3yNK1w//3J6qJFz9kc8RxiFWWg73dwg8weHWNuWsmOfg1yRBQkiMs0xSjX+Y4EYJk3xIPsmIJJi799DTKSiFjGP2t+7jEBgDeTqit9igf26FtX6bZr/DcJqRJSVBHPHGe7e5Pxiyvtgg2R0yO9QMGmCsptcLqQKPMh/jB5LpwRHnLl6n0Wiwv79LoAShknhBRCTaqKCLv9rhfU/y5t0tDteXAJDWIJ1DFwUHewMaPc3u/UOmgyENKvoNSdiwGA0mN0SLEbocM8xHNDsh+VhRVhXOCMLYA6fRmUW5ubAoHNubYwbTr9BejVlrKRZaPQ58i1OCqNViOp5h85L9Wx+wvH6BT3z6E6STMdu3b5GOU+69v81wfESjHZINBgwHR5iiopISXWiqVNFdbtJbbCGVQmvLZFoyOhjX1+LDhas9gsin0YSqrJiOM8oppDm4ytRBl6FEeV7N0GhKnKtJaaBmbzyGY08WIGuQClqtgMJZssKQlZBkUFmLdobQQtyKsSikVOBJZFjVjJyqpkQOGzVroDOCqnDkFQTK0O75OCsockdVyTr/vYI8rd0XxxqyA7Sr52JlDEVZIyBSOVBzRcKAth6jI81g7EhmdaEoqQRFZmh2BXHTI0tNTTzlSdIMDoeGflOhpE9lCkQLvEggmavvx9FQc/+hPbZHBXPr2FEimOSasqoLTikBBJKyEig/wpMt9g72qIopcSciCBsor40fdsnzAl05cpnjnMEQkfgLvL30MmkxJqBBrC6g8rPlhivtKHZm6Js3eP+13yPQBROpKNIUP7A4A62FFs12hzwfcbC9zeHmfXRWcpDtMh0OWD63hFKQJiOEMbSiBpWta29YoNSW0WhCM5CkacLNG+8Txk1QHq1WlypL6LTbeFKyd7iP8jzCRszu3n1wNbdkFIcYrUhmGVGzg1AK5Xt4Xp3Kp7VDSL9GjaSPkD5hFNKIQ8JmzO7uLgcHQ6rKYKTBq6NG8YKQ/d0DRhkQ9OgtCD7ykef53I9+kn/w9/4W79w4wm58l8Wrn+IX/uq/x3de/xi/1+qSn3qGpbCUwqGNxaYpw60tZrs7LDcDFldX6C8sIdtNGu0OeV6XpPcajrjRZH3jCiJq0VpcYaW5SKotvegejPbIhEcgNZGocEpSOIXDw6/ZHU4t7h/erHigKjjnHigBp+XKwxb9w2M/zoF++tvjlIB5v0fHFg91e8LYjygIT86A+P9me1b2yTPtlIJwIsCPkRv3sMLmPrTI0qMgw9m4ibMfT0NE4tE+f8T2VCVh+ZVPsnXzfZiN2b27Ra/boLnQJUsP6nQwU0ecG1dbiKWQ3N/TtJXFVFXNbBdCI1C4wCcD3v3gBkwzSk+gKrjebfL5z7zKrsh56/vf5dxsRrx+jrzdZDRNGG7u4rKCvcTiZTlp4jjIktoH7QWEvZAgCCmyGWvL6+RFSWAMYRCALtCmIptOwR+T2ZJyc5u/99Ff4Ct/4pfqmxSCv/C7f5eXDt/Cs4abArKiIM1SXK7RfsD+sKDRD+g0fa5fvIbXigjiDh9b2uDOvR12zy2QzKYcbI6ZDId42lFlDmdETdrjJLl2qFGB58HK5Ze58PLH2RA+k8F9ZmWBch3Gdz7AUjLZu0eRFXR7DdYvLLGZ7oA1iNIQCsd0/wCdGaTwyUuN73vMJimzLCVJIq6/eIFkljIYTkmnFqElsjLs7Y45d76HlRqhLHFL4XQF2uE3BH7TglcH8VUacHWEtBSOIFLkeZ13JZWgu9RDIJiNRggsUUOxtNRja2tENi0pyloxCGLJJCtZX7uMFwQsrCwyywoiDS49Qie72CqZcxeAVAZPAkYhlSOKBFZbLAYrwMfD6DoT48G7KBHC4mzNsaC1IElqIqW4KcGfZxU4ga4kZS5IJpYkraPFlYU8c3QXvLmgr0mdAlWjVVlmsLlGOMG5Rb+uH2F0HTQ5dxg7qGt11I8NoeqYCicE1jiGw4rprFZisAJPClqLIb5sk+WCfnedKFwin9zFFJaG7yOET9q8ymbVYTaa0I4l50NNN/J4u3+F/+Xn/o8cl6d6cfP3+Tf+xf/mzOKi84J06x7T+1uYWU5lS5qdmLW1Pu1WSKsR0FldZjSa0PBKTDpkY3GByb1t4ihmsd/luatXuLN5l8lwSDds4wUehWxSIlhqtCkzjRQGFdW8Jc+98CLOQVEUFH6O53uAJU1TiqKk0+sxSxOSfEav0wIkWZZTloZms00cRUSBwPMCpLQkRYITijrxRuKEIoobDI6GHB0eMpyVeH6bdmsZ3/OYjXZRzrB+bomiLBgOEnKjcP4YJde5/txF7t65wfvvb3F4/ZP807/xb6DCmCCM6X/6Iue+fpPGyohuv0M1GuCNRyTNgnaziWl3uHj5Mh31Y7SDOhhWO/DQ5OkMKX2kUiwtLCKkwvM8cltgKCjNDE9q2mqXJttEqqBlBBWSVFqEsASOExfWh7XTv7PlrAU5p+xCuFPKxlPHPI0S1ALn2Bw4Lf8ddZCkmFuvx2nFDk7oz49RDXsyzuOt/x8KEHjSfTzB9fEsmQZnoZaz+90j/R5/SWfHd2eyKJw7hRCcWPsPSmg/nJL5cLbFg4+Pan6PdROdUlDESf/H39+ztqcqCe31qzSTnOH7r3NubQ2sYXB/QKfbZWRHmNzWeWwChAdKWJwWJHrOw4+jLBz72/s0um3anS6Hm7v4nsAPfayu8HyJE47JYExRCcaZJtk9Ik0y/E6D3rk20RgOp5rZ0GErQeUqiu0Rg/0p7XbE+YvLdJdaVEYwGw3R1mCkoC0Vs7JgudcBobEmZTAbkxezM5rz7de+SvuN3+LS9Zf5yZ/+ed794HWGewnbo5JAVaz0FZTQ3lhCtAK6vVX6K+dQYYM1I9DScbVxlQ9a93j/ewXpUYox80Iapi6so3BIC2F/ie756xzNLJ4tiRo9VDNgpiOSg33ID4CSwc42+7crLl1ao9mRSN+nv9QnTRMKA0GnR1EYptMJfuoIpSBuK9JhwegoI2ot4jUqYlNRTA3aQDrVDA+mGGuotKbbj+gsBSSjgk6/SbMXkuoK5yKkn9NdCUmGE7pNQ7PjcZhY0kNNt7/CZ3/qZxgN93nv9W+AzfDagkbH0elIyhmUmcU56HR9XMMwHB8RyABsxjSfETf6NFs9JkWKMwZrCqTnY21JoAR+ECKFxlhNpS1l5bBGMRgYssTWMTDU2RBS1eRCAoW2gtIJPOdwSuAFilLaWpjP6aotc0bCufYvpEIIQzI1eLmkKGpSGq0NZWEpi7r41GSiWF9w+IGpK+k5xbwaQk1cBIh5MGPl6vMZabm39gr/+U/9hycL6+WD9/il7/wdmgvrtEWfpMw4d/GnKVurHOx8h3Eu2EsD1tohf+/KT/DlF34cN08B/Te/8r/nT27/Fsa05otBPY9zG3Mvf2GeHVE3rUve+c7X6RYlq6uL9JoevlcSNS2LfZ8oCBBtgc4dK60GYavB7vCI6y9cpsgq+v0Ovq/YWF+jSAvy0pEk07pYV2loxE08qQh9HyUc25ublFXFwsIC/W6TZjMiSXJsmRP7Egzkswl5XiKFJc0TrBUI4dNotem0O8SBTyAtQdhgmk4pZEgxp/0OlMRYiy4tzvlYGTPNSwIEqxsXCajYzoaUWc7BwRCUIgw7xL7l6gvn+Sv/+p/lxs13SXPLYKIpvAbJxoPsJp+KL/7+d/HCgAqHkI64ETEe3ScVIKhYaEZMlUII6LRipuMpaZ7S6S8jpUeeJDgMg9GU1bUNdFagEBBLemqEN/weTW+MNY7E1URnPnURJs882ZZ+OOf/wQ7O4Mzu1EZrHxUijw78wFlRf1c4q2uiMSfQQlJZSUmA8jykLfGcxnOG45IvNVRe84pIUSsRRjygi3/SvTzmYk4DFGf7PxGLf3SIp5+Dh7ILHmRfnPEWPDrk0097ylh45Jhjz4uo1Sb38M75Ae7RI+st7oHr5jj1+6Qa7ZNQiTOowh+tPZ1x8c4Ntr//XWw24v6tG7SVYml5lVmagJqhbXkcNF7z2AtQUsytvAdqn9OWyXBKMUiI5ilWYTMg1xVhL6T0NcYULC70KKqKrXubLC6uYK1gOk1poIiyDIuknBcq0RaKymBGCXHTYzA+4ML5RTpLLcajQ1q9HpVzdAQ4lzOd7nK4vY1xlqrIz9znuAp59+0hm29/lZ/6kxarE5ypBakrLUXs4XSIp5osLq/S66zihId1ik6nx0Wl6DZj2gvLpKOEpD3CWsPRaEIxNRhTl+VFCJYW1whVyP79HSaDIasbPWaFYzo4ZDQa0gvBlx5O1yyNO9u7SB9cIZiVOecvX6S1ukYYRhSznNtpSTbKQCiyWUXHCgbbeyxtrHDl8lXubh6Qzg7wPAgiSdyK0bbEZJakKlha6RI323X0uuix3F9EipiNfkW7s8x7772L0wO63YCgMCR+wnPPf5zl5WtkleHCc5dYaEWMx2P8hkQFBUtrIcOjCaNpBlFF0PFQQUG702SWDDFVxqw8IkkbYByuyqhyXSt3FUShR9wUKOmhyxJTOYoCTGWptDhREJytFyRhHS4QEEPDVyjfEjcFftPDhAHWeYCmMhW5LRAK/ADyrF5MfD/E8yq01lTaUJaOPAdtKqwBT0iEkswSzc59iGJJ7M+JgCQnNMsWibISpzTCWqjAQzERy/zh83/u5KVtrd/kk0zY2trh4GiMH15lf+kF/p0LP0F29ecRXsTaZMxf+9X/E+mGoQiaDyZrY4MklYjS5/SiedA8z+989C+ipX+yLfA8XnluAzU+Ap0zGuzieYKlhUUWOjGxJ4nbET1/ncL6DNMJV69eYrQ/YDbN6XS7+GHAJ19+nspo3nnnDlIodFXMhYOm2YzwZG21Li0vEEcRcRwTxRGj4YhGpHC25ODwCN8PqEwdsxIgUFaCCvCjFrnWiKgBnqLdjKiEYFoKWq0FXDrGFxqjS5KsxMdDo2h2FujbGCMCkqLkcHSAdoDySNIUISWLC+v4yvGJT36cF19+kWmeYgsIlD+H6R80Zy2tKEBEIcIYNrc3yWZjrl3YQPmCRiDQzpCPxxhhyYMZQnlYFaLCBuksR2tD6EuWF5fIshlxALs7b5OHq/RfXiRcusTozgds2BG+c2SulllNMy/sJc6Kwmex/KSUBEFAnucfnvL3SDt1AuHwnAVPkFvJsJDMTARhlyJaIsPD9w3tQBNkR7TKKS0ylNQkThEicaKilBbharThiZfyJMv8ifcrHr9fPEV1+BD05EPbMyL37ml9HkI56tiEs+cW4jSi8GFuiD8+N8KzDvVUJeH+G9+mWaTcvnuH2PfRRUWr06Z0Dm1qa0zO3cIOcAo830PrmtTmeMI6V/vlhTD4UtIJAy5dOcdsNKK/2ufe4S6T8YT8YMLBKGNSag5361S7TtunEgqd2Rq6ZV71TwiqOc3dcDQhCKHM21x+8SVuvfcBw2nG+HCAunEPL4LOQpswbFJlM2xlztzny59+Gfv6Em5rzNY7t7j46hrNz1wmmyXotKS/3CbqBCTFmKyaYCct/NAhlSWKY5pBRDKeYITg3KU15HoHpOX9D+6x9cER0s5z+6Xi/fdukQnY2t2iSKckozZW+WAMtjJk1pIWBTqTlGVddTFoKIKGR7PdIm53qaRPko7JkzG9fogtcsrCIJ2sYxEmOTOzw9UXF3jxxVf4QL9JlowobUZuBVZ4yGYDrUvSvMCTGolDZoKD0RBfxSy1l1nf6HH5hY8wS/YJVYk7OqQiIwwCrHJoInr9q/RaDmREs7tAWdZpp7l+nyJLwTbohgsUZsZwOCEQAZQeUmYU1QStJaYwGBeiwgXwQyrpyPMJ7WZI1GyjyooknWJwGFuTMkghcdi60JYHrX6bzJZoNFFDELZ8ZKOJCNrYwqL1lJIphXU4OS+GpKDMLdNJShQJuv2AylRkWc3tYOdplhWWUlpCAVkuKI2HCkzNpOngv/voX+PbV36uhlqd5M+/+X/lk9tfptKK0nXwmlfOzLdxkvObv/cag80b+IHmuef+FDd2x9y+1sV4tZCf7u3xO7/5j9g79zI8IOnkvQ82iV57j1m2jvtTD6yrZHmdt39i/aTfS7/+j+j+4e8hxvfIxocoWbG85KGiiM7yIv3VFdJ0QhTGrFy9wK1Es95YQOSWZJJRDFPube/RWuqzvL7KhcsblCXs3D8iyXICX5EmY4psQiOK5iRHJQd7Ke1OuzYUbF2O21OC8Jh7odFECA8pA5ABYbONQdKWtRuh226SpVOGSUazvwZOEzc0VXKEkB5B3KLKUpwKMcLQXWgzTiumaYmRHrk2hCrA9y260uzu7OBHHtLz2du9zyde/RxvvrtDtP4imTrL2lhqzc5kTCC75LpkJizN5R65Z7GmoqEF2XjEQrMFtkLGIUG7Tae7hO81kHKAasZksxFeoAiDkE63QaNR0bi2zmZb4RY/ykoj4P691wgGO8TkBHNYvprH16jHWMNPW9CtqWubPNz3iR7+E/TgGGpwJ/2thNJ6HGUe727njKoSE+RU3hGpgajRxlOS2Ouz1FqhF6T07Q5NcqyskMLhWUHFA86Q47EfnP/pcvdJ7pHHIfHi1P0ew/sPFIonn+VJmSIfJjgfp6Q8OO/Tj3lwX2dRkQ8T/A/QmsejBs/Co/BH0S2eqiTc+863yIocVVUoz8PvdZhOp5RJVs8vVweHndQUtA6tqzqqm+P5Ny+djEMbEM6BdQxHA7rtBksb53hre4eD+xP0UUpW1gGCLSpWuxHPf+wT5I2Y9775BpP9I5SYF9sRzCvmCayrga9KS779/XdoNdqM04LdoxyblWxcWGDn3n2UH3J+bemRCdhrN9CrixwcFLz17jb7ySHxYsDF8z3u3NpnZ3eA9EIIW9y6cZvzG01aHZ8gFCTTCp2nDA73iJcWWF1dIBlVHA336S222NuakuY5UjqMc+RZxuatW4ymYwJfsH83J2qGWOuoEkM1J/xRrlaGhJIEUYhQknavRxy3OLp/wGB/i1YkkNLQXfZJJxWuEKAkotOiudJnZ3+ATAdcuHiBnT1Bs7nO8uoSKlAITzIZ7pGMtrGuwvckk9GQPK+RD5dbFleGGOHjVAcRGAaje5jSYZ0krwwLy+fIBpbdg028oEFeRsTtJaSsCOIGs2nG0X5GMtmn2VMsLHeQzsOiMbbONilTy2TmWL1wjXjxImkJSmgONt9gbzRjqdui0+gQ9zuMtnYpbIVQAm0tyJqKNmhELKxf4vbWFlk6Jc8slZWoQtBf6ID0SIu6OmeRFWSJxZbihFymLGvkSwUaJx1VJdBanPBMgMNK8H0BCrQ0VMJiXb0Q3lh+ha9d/bMn8+mzt7/MC+ZdSuUTrXyC65/5187Mt4PBgO+98wb50YTu6hKvXvsIaWPhzAJQlZpbdxNG2dlXdHSUcOtWylE8fnitOdPC732DK+9/j/DcMsHFReJY0OnG/MM/8+/z1eufwPcDnDX85f/6b1Hcv8d+6dDFmHxvjB8EEEZEnR5Bo800SVldX2FwMEPKiCCMGI7GKOnI0oSqdJhSEoQBiwt9nHVEjQbOOkLfx1iDkBKhPMIgxvci/EaH4axAhS0C5dNpd1jodrFO8/rde/SW11B+yP79PRZbHkrWyIlFEjRaJMWE8SwhbreptGZxcQXXCjnSKaODHZpRhDP1+1apkJ3723zzD36fpQuH7KRNvvSv/q8JQsP3Tz2zRqdNb3mJsBETNWMunFtBmIzR3jbp8JCBKxns7c5dTZK40SE3jt29Q4KgSaDq2AmlFFHgUznLqMpp9Xrs2JxRIdl1Plf6H6HbXab93mtcuP8GIQm5BKUlwjmcsI/9TU/nxD8sK6x9VAo8bpQzAXSn6QddfU+liBHxEnd3hmwOclwYEAU14UhLKJhpShcxCSP2VJdWHHMu6HMte4tlOasLtGkPJQxWPPB3PCLgn0FouUc+POare+ieTlvsTxj0hwpKfNq+x/oYntZ+eDfAkxSFpx/zQ58O+BAlIfZUzYZnHMZolNbs72xhC4cyNcmOcHbuLhKIuXUn58wezolTkZ0Pbk55Pn6jRdBpcjiYsb89YriX4BU1u14E9BR88iNX+MgXfoQvf+9N9iYz5Bz6RdRpQnOSPbICysqwtz9Ebe8xaRUU0icMW8QdH20d3c4yLSHIJikXx1scvv77TPbHgOObf/8fsvD+DqPhBFE4ZjcLlsaWRldDpTBVxeSowpQzmh1ohYf02l3KtGI0HjM83GVpeQFbppiyIE9n4ByNZhM/CoAcHBhpsNZipiVoixMBrrL0V7o0mg3ef/c2OqtzvH3PoHww1tHudGgvdBhPE4IwpxkEmG6fNJvUcLw2yKAOhquw5E7g6To+wwwTpumAhZUFirJiPJzhHAzGY3Q2YbkXofzaz5tNJc4GtFp1jvp4sM/KxguosItzOcJr01puQtDEVgHNhmRYJrQ6q8SNRSazMV7QZjraZX93iC0dVVaSpiWVlSBK4mZIq92m0H12d1ImI43nN7l4/RUKGTLd3aPZbPLyR15l884NDvbus7l5QLfZZml1ld5CgYfk/vYuxsLi8jKr5zdoL60QtBfY396iFSsqnWKc4+13blFqx7n1JUzZZDQomA0MVOJkYRWiRmDSVBNEHtYanD2uGimRos45l0oQtz2sNCRVjab5YU2Re7oNqx739RrGLvOx9V/g9qGA7oP9QdDC2CWuXLnGRz/3s3xwa4vf/91vYD/x8zAn5Wy2O/zyX/13+WcfeZXdU2PvHRr0DhTBiIXf/w3OX1xHCY+b/TUm3eWTfn/tr/5b/Inpn2M6G3JwsAMUDIcH/KOLzzNeuVB3co5CRVztLXE4GPPbX/kDfKv47Gc/y/LF57l9Zwd1Z5sw9mkG0Gg2CIIWaZbRaDTI0ow0SZBCUJQVQggWFhZrN1FlaTabhH5AEAZ4YYgxDk8GSDy2D4c46VFWlrWFBQQ1R8K9zbusrG3Q6XbY37/P+ZUlymxCrgW6yOrsmLlxYBwgFJEf0QgU93eHNKKQIopQngdhhCkz1q9fprm0wM7ND3jn3U2WP/YLFEGLC89f4U1t6nXJQex5rC0ucP/uHUzgIVxFMR1QDPYppgOCZszq6gpYR5oXBGGDhW6H0WTGeDxDeB6iKmBO3x1FAhqQSMvO0RFHs4phJ6bodujIRS5c/3FU0GBh83Xickx4UiD8UZz7OADuifwEz9hO5NkpSe0sOFtXBZ2qLrOJxzubM6YFRNIR4/C8EEy9Fkokyg8pjWBYNDDNqwRhSph9QJsSIx2hexDU+PhgwSdf28NC98NS+B6fuSEe+5D++MD6h4Z/1oHF8b8fvoDTM/FEnP59H+r+x8u4WBTotKQy1Gx8RyPidkxuDEIbfAlQE9pY506U02Nl4BhesXN1z1FHA4+SDJEVJLZkeLDJ7kECpUNYgcMSS7i4vsjHv/QZ3t+5w87N2xTTnE41j/Kh5s03TlIZh7V1RHyWlJjpDBM0MNJRTSfkhWQhipEy5GB6SNBr8cqX/5/w1h53v30bYyAKLaWwKFvXCRAORGVAw8pKl4PDuhxynpRIcnSRMjrapzB1utviQodmK2QynaKQrC6uoHHkRrGzlJAcJHjCIn0IGgoPga5KsqRC4tjfO6DViZFK1qml8wAPoeq4i+F4zDidUVnB9s4+CwtdXvr4J5jkFdtbO0gLHgbctE6LrDShkUT9PqmCskzQ5YTpcMbBpkOXZh4MI0gPBcsXWjgFy+cvEEYNnMuROsGUKaIyxFGXpJBcuf4xQgRaRBhydCloBG2E9AgbHUJdzmtAKMKgSZrPkEBVOqZHDpfnlEsVVjXpLj3PxU5MnicU2Yy33nkDqRS+dHz/e7e4ePkixSzBVppOM8bYkt29bZrNiE6zid/0WVtZY2n9PBWSN955m8vnL9NsL9Dvt9jaukG73eL55/uMk5QqNwwOM6YTS5lBoEAqgXV1tUspBcZYitKgdT2fBWL+Qrl5Fo8jMZqjmcU5iSEg0B7ahWfem7D3ccLFGS+98qO89+4b/LPf/z34m587eVuXl8/zP/6r/1sKY/jW736Nr3351xgsrp5kR9RnlNy5s83B699DxR0CPyBqtmg1F1m8+jJdT/ETf+f/wMuvvMSXf+sr7P/N/4TJz/zyyfHFbJ/Z0SEXnvsI3aUNqjLnuufo9pbOXOvLP/IZlm+/w63ZO3Q7MYuLaxhf8ZFPv0ruIoaTIRZFFEdEUUVmNWvra4wGExa6izV9dpKQFnldLbS0NDoNQl/gewFh3CRuNBnPZgjhoTW04piXn19HBiGHgzFbu7uMp1P8wGN1bQVfKu5v3WVtqctkPKDSmkZzAb9VMhodkqQzlO8TN5oo5RH7EmUqhNbs79+n0wxRC0vc//v/Bbrb5V4U8Q+TEc/9mz/P/uaEy/IKnndEdesdvvTd11nsrzAdjvDKhIOyoNlp4XmgS4tnQ8g9+o0lfKmojGM8S0EFSBkgjKDXbrO/u0dveRnlWzCCLMtQwrF3f8T9Ox7Naxs0Ooq97R3S1ZTuQpNpq8Hw6hdZWdhg6eY3WB/douXmmQLH8RLulNowl3sf5ip/3P6zJZTdWYHqBMIq0szy3v4eR6lgklimJRiliXVFww9w0pG4BCMtzjUgBWMr7qeOSdEh95b5SGOXrqoohDipbfLYi31chCBn7/nMvTzhZk9GecjVcKwoPFLQ6Yzi8WztsYjGY+7rmcY8uUX38KanDHDKNfEMpzhzuoeUy8ed5sOu+6lKgnICT0k0Fl0JhBY4V3Mk1NBfDdPWdAB1DffKMi/ZWxPt1PErjlDVzHVKKjauXqbyHMPhiN39CSIHaSWlhEBCr6E4/+IFDvKC7bvbDLcO8Ep3UtZYCuZ/DlHz42IMJIlgOtQEDU0jBtH26K0uMRuN2T66j/Qt67KJTjMiX1EoSwQIBU1PYStDTl1mdpwJXCCYVUcYa/BVSKcbEgQWkw3pdK7iNxZxTpJkIybFjOXlDWypCX1F5TSHwzFXr66RDobMBjOqQqNLTRj6OCsRok7Zy0uLHiYoKfAChycF7V6IHysm05Qsc7SjBrrIiMKQheVlZpUh7ixx5doiJq+YjAekqaW/EDMZHIEpCMKAqRBEzQgZxuQ2x5YFStd1HYyDsOXwVExnY52iMOzs7uCXI9qxh+zX1TZjGZIlM0LPJ+j0a76BcobJHcgIlI/BkuuUPB2xvb1JWWUoVbuGnKmt9iKTRHaBML6Apzps3rpBmhwRN0LGwwGNMCBNUySC0eSIXqtH4IXs7uxQFQXtlmCaCKaZ4YUXPspoNOJwcMBwdITWGVtbGcv9dQb7m2STPfJU0F9cRDrH7vaI8V4Fec2MqCKJ0RIrKlC10LcWZFnX3bBungYqBUJCFIDzBIOJoBBd1leW8MMWRVVgq/jMe3Pp+Ve5HnXJneO//M9/hXE+5PqtX6DrB3zuZ/4Mz195kW9/+00avS6/9mu/TjkYUclFZJbW5E/A+P4u//j//avIX/mvWFWKi8+9xOd//pcppilHrSXS6RHDYcXmZs5rb+8wmpRnruGdd7/DxmhMZnJ27t/n1c/8KAdHY7w1/0y/6SzlYyur/MTnukxGCcurG+wcDnnv7TcY7O0yS2b4wudommCsZTQeY7SkLAzJbITWFX7ok+YFrUaTjbVzKFEXzYriBtZK/LBJb+E8UvkEfsBoMKxJlEaHzIqKLJ+xtLzA6toKoe9xf/MugYA4irlze0xvcZlMO0ZJRpGaugJkYuj1lhlPa0K3m++9R6QcURCQTKf0VlcwFy5gFxfJATvwGZQRB4dbVN/4bT71pT+P0oJof0AjF7SVxO910Uowm4547/vf4lyvyVLTr5kxGy2kkBRpShB5+F5Yp8lGLVZXV/H9BslsRuT3mAzvEzcsN2+8w/buEXnr/0Pcn8ValqX5fdhvrbXnfeZz5xtDRmRm5FRZY3ZVkeqBUrcpDpJN2RItGpRlCKYBG36xAMEy4BcZfjH04AF6MwzYgA0BlGCSItnN7qZ6ZI9VXV1DjpFDjHe+Z97zXoMf9o3MiKzMrOp2k1pAxI3YZ5893b33963v+w99hq0g2p2QxAnWVJxeXtI+d0DGmGXvDtXLIzYPvsuN07eZmgwjDL4FZSW1E1ciS58Ih0nR4QeMEMgvKK1/HJSeIjE4QNIZrhnhkFZgpOD9E8NlFdKiQJaYVrNe1YRxTBA4wlAhnEZXOdbGWNGipaExivUq79hDk5SvjzeE0oDrlEoL5+EZSaQatABjP28q22VBTxcOuonnZ8+6nbtqqYinv+4+/vdn7kF8UkH8MwXcp9sKTx/v52zl2YrNs4H4M5M89+wxPZsc/eTj/XT96Umr311Ndp5e0f4ZU40vbjcEPnXxiRRz4zpzHPHEYazzornKFjtxGXvVApDyajYm6ExdEolSgjDucT6fczFbdVUAJwiuuKXOOkIB/X6PdG+Xd979gPfeeo9yU3TyugjU1U1knPvY5cw5h7OSqjI8fHyO8+HatSm3nr9BoVv87Qnbu1Oqek0MXXn72oD7d49wywyJoHICjcD3BKFTtK0hzx3+MKSsSgqjMa5lZ+oxTlOStIc3HmGtQgYeQRkwm13idEtTt2SbklbD2fmCLC+p6hZnO3Ogls6YxV3ReoyGOPRwtkUq8DyBl0iSUY9F3dLbucVgPCVoNMJU+F7E+fGMPHvEwc4Wzhl2dyfU7S1qU5A4jc43CGBraxfpCUbTPdb5A87mDwh1VxGVStAb9hlu3yAdHyKE4LkXvwxVxuLsAV6UIsII7Vp0W+CrgE1VobwQV1VXAFXJqDegrCo26yXZZoExmt4wIV9lKKGwSFohSMYjdm++hHYt3/3R7xEN9vnGL/57zM+PyX70J9TFCttYvDhiNDlgPN5iNVsQpgWeXyA8x2A8wgtivDAlry+ITItyFikFq8WcxdmS/Z0+aeLR6pZss0F6Hs4Z2lZDA14oOz2F1l0J9liEdXi+w/cgTiRlbdDrzkXSkwq0ReiQ8eQVXvj2z5N4G9783u9wfrGgrNUzb4E/+s6f8uhX/inP3b7NvaOK+dkM8+avkPQSwuQ6l/dzPrh7wp2vTVisN8jaET4+5cv/4d/h9p2XSPspf/Dbv8NlVpEIjfAUw/EOTVXxnd/7XS7ffRNtNUJ6NNrn69/4Gd76zV8jPLvPzZs3WWdLts7fRaQ9fv83/ymD4Yjf+tU54+1DzEs/88wzHnmKadQnW+a8evMGH9x/xGq+olyXJH7M9NoBTdPSKkuZbQBLGEQEk4T1JqM1mrSf4HkBnvQo84IiL5HKo9dvybKCKOljUTTaEgQBl5cXhJ4kThKs8tjZnpL2+9x7/y5Wt2xvjTE4zk9PmU6mhEnC/YePGCYRMkkp8jWtNtRty8XlmkHaYzie4Oo5JYLA9yiK/JnA4nkBW9s3edR8yOLoIW/+7q/zMz//1wk9uDx7zO2XX0KkAaYpCYTlYGvEwHPYpiSOYhxgrSGJAqaTEatNTtqfcvO5O+xt7fHc83f4/T/+fXamE3a2xixPPuK752f4vqLJZly8mRNfHiCHKb1Jn/2DMdnRhgshWaYRc5Wwdf2bbEZTDt//Li/Wl4RSsxIWtCRG0Er3ycyQjlXTvQLFFYDvU8Hk45m1+wQ0dwUyF7LbkHUChSLLAt58L8NNQgaTAUotaapVVz3YtIyHCl/5xL5HvlxSFxIr+hgZoLWkWV+youZdNAc9eNEXGOEoRYeXCKWmVVAZj8DITor26aD+8bhKFJ6NoD9WIv84+PJsleWzxjOLxZ8zQXj6+D5z+Wd/7dlOiXjma18IrPwJu376wyf7eFKc6RLJ7hf9JEF48tM+k078dOMLk4SqLrsSqOsyASc6mo68qiAorvQQnMOaDibjXb0vHV2LwvcVnqdQvkFKSRRHPHh4jm67wK5kd+BWWnwgdrCzf8jayo4JkFeAQ0r5scTtxyW4pzLIjj3giGJFEAocLdYatrZ3EZ6PKQouz0s2myVxIqF17OwMmVclqadYuxZhHIEnaZ2gsqCMI8EjN5J140gDS98LUCJiuV4hhcATATovuDg5odUbijynyBqWi4qjowWbTYtwnUaCc11yY2sNwqFUl4D5niQKQ6qq7SojSiDDlN72dV6//XV60+vs33iRvNKU6xWjWDLIVyzOHnF2/CFa1MTbY67fusN8eYlSASIe0BQFtdbs7N9EBgO+9PUbbFYt+fkJodfNjtPxmPHBHcKkx9HxPZSWjHZvsx/vUBedkE2jDV4cI4IOPd6UBWHg4UkP3WpW2Yr1Yk5TNR1a/vCQqlwRpAFtY7j13Dc4vPNV/NTnzT/5VdYXD7l+cIet63fI8pzL2ZLL8zVeXRBHkt1r+4TRmFVWE/b7HNy6hW261owxFV7gcX5xhtYtZ7MVrm0wuqXVjjgOmC2WTEYKKX2CsEdrDEGgCFMBnsPzHK2RGGMJAlCewhlLbwxxKhBJn1XtkT2ooJHQ1gRCc+fFL/M//F/+n/nh2RH/j//bf0p59ABkxL+1yLjzT/4Rf/Bbv8rXv/p1ogczVgz43vtn3HztL7Oq/5DN0TEXSD44L0nqcwJ/wnsPZ1SNJnQW7SJu+Fu07x9T9SOae4/w6RJh7cXcfvWbzJcZ9z98n0BrWtfRK4Xz+dqX3yB6620uv/Nb7N3YZ/3mu3x/GJK98jzWtIRByO7eTYb9IXq1IIk7B0atNb/xq7/K5eaSXn/Iy6++Tr5as1qv6acB/f6YvLGsNmsOnrtOtVgyGvSxRnF0fEHTWnb39lgs5jRFQ9QPiaKYyWTKcrWiaSr6qU9vEFLWGls2BKHPiy/dYDKY0LSG+4+PWWw2XM4uCT2P4WSbwSBlbTVNmREEHv1IMR3EDHsJee4oCwFCUrct/eGQj+7eJVCGUWRJej1sA9p/tmKijcGGA3Zf+ApnFxc8mi1Qd9/mW790gyT0WSwv6NuEvi/pexCNBwRofJlSVRVpHBOJzoNjnRUo6TEcTakaw6rQ1DpDeJ3iahhOyWYzrIhpdYHX1HibFYKG2LuJDCI2DzZMb09oK0Vtqg4APhhxNHmd6oWI4NH3GG0e44uWUFqaq5c/oqNJageeA892wfjTVDs+eTVeffBUMEHgrnoB1ioQHqt1zHJd4Hzob/UIIodzG6y2FOuatqrwRiH9XszickZbbjDeGitTKhGQiwGrOmOwtty9rBikHtuxxY8MVpru3WcFnpEormzanxzaT6h3/9lpnZ/ewFPX5f+f7fwFjr9QeemnMoq/yM0+GV+YJPhxQFl0PW55pYjHFS9dSJCKq17uJ5mqkAIpn0AVXQfUM1CW3axtc3yJMR09QalP0mKhIPF9QisI+wN+77vfZ3OxxJPyEy0G8cmNLp7CignxSTnN9xVVVbJaOR4fHTMlZF12PfZxP8ahaa1hMIh45fUb/NDmxHlOqBSilbz04ksEN2/z27/7h7jLOQaLcw7PF51FtnUsmpZmPketlgTC/ziF07WjKR3W+ASBR1Nf8DEk+eout+ZJYtWVtH1kV3nxPYQL8AOP6c4OW9ee59ZrX6NWMaq/xUrFNJGgdSml79PYPs9/6Xlu3v4ypSk4fP4GTZGh2gCTOULV4KuKw709/MGUddaQjkb8/N/4d3jru79HTE27PGU42QI8Pnr7LWbnH5CrgECG7O1eY5huUbUVZVsTeoqqqcibEnfl+ihxtE1FNT9nOZtxfW+LME1pliUX8wXKc1hP8vyrbxBsv0BWbYjTfRIDsT/gnd//LaQrKasWv83AWcJeDxF4NGVOUWcsdY2SkkB6NGWDFA3NqqE1lv29XYTVlKsWXYMwgra2xL6gKlqaBtbHpygv6OikoaM3FvgqYrUW1GVBv+8hnCPwfOKhRXiOf/Hz/wt+89v/a7Tu/Hrf+Af/Ob/wnf830TRlKRMWreK9jzYUDx2+b/jKOx9we3ibeOcGj3/rO1yuHAevvcijex9BLXjtK9/i947/GbnwqJMeOwfXMLMTmrZFeCF12bC7f5vp/ouYzQJvGNJeOf1oK/EGO8SjAy6Wd6HS4BRGKV798jd4+Stf59HxGZP9FzFxSGZLFrnH2fkG21+zvxWhPMf55Smnv3vO3zw75u8eHLJ3cMDFfMGprSibhnKz5u5bb/LOD39Ef3uPaS/mo/vvM5juEsYRs9maprWEsrN1TtKIZrlhs17hK4/x/j5VVbHJci7nc5qmpdfvYYsWz/MJowRrAy4vzvnoww2T8RZFUWGEIkp7jEYj0iQCazk/P6fO1+yMh8RRQFuVxH5n312XJetN1jELdEvSH8CdF6HJqFYnZKuSNPBonX3mRSyE5ODO67zw8s9zvikhifEGfcx0ylhKtj2JWV1SzBYkkY8X+bSNwVOKqmlIkpiyzKnrBusc/cGIsm7YVEtyG9JUC9psTTZzrPAohyOmr36Ft77zR6gaQudQ9Zp2fcZ0bwfpSc4fX9Jnwni/j5EVpTY8f/0Gq8OUNwdDxg/e5MbJBxy4JUYaAivAdkwbTffHu5rDPSMI9OSc+aT3/XTscFZ2z68EKzp/lVb4VE5iao30A6JeTJgE1EWN0ZrVcsFkGpHEPkmoyMuWptxgwyk67COmt1HSEVRzzoq3uFsX5EPFWIWo0IdGg9P4qoVnKqnPHu+nY/jHFPrPCH6fWdJ/ZtbuPnvdp7b1qYLFTx7PRGHx2YuvtvVZm/sz2T7/NOt9RjvjGRzLZ+z3L9TgabA14fxsA4DvQ9xT6FZ0wDf7BHdwBfSjay9o21kOS9n13K2z6MZgtQDRXlE4nuAWumTDExInLUYYXBTw/v0PWRQbAiuRUuKMuboW4uOL8uPo0K6/n+cavIqyLLEixB9r+rvX2CxOOF2u8ANFEkf0ooh06jMr9li+8z6TxKMfhjx/OEbe3uNnxbcoL2a0seT9779FsqnoSUEZJPgqZH50CVVNogLCJKGSgvUi4/joHGOhKBrqRqOujIC6EpAE07FBhBRI1dFAjADCiJdee5XecMxzt1+i0DEumhKmA5a17gB1xmKqCj82SKW4XOfc2LuOXq1Y5xGOgGg44tbkDhePHuCZlnT3Glp61Pk5jy4qnBH0Du4w8jIWtmSzyjj64z/k4uQhe5MAL7A0ixOqeEAy2iJvFatCUFQblLSEnuqEW8oCiWUxu+Di/BhhDepwmzTt8eCoYnfvGlIYBv0hBIYse0S+WTKMfdYLy9tvfo/L03kHGvQ6W+b+MCQdRZycPsLWEm00aa9H2zY0VY2uakZbPYTsJItnZyvausLzoJ/6lIWlKjUVgqAnqYvOZKuhRWvo9zyi0NCamrqFJIXewHWS11iQYJ3P3KSsJtc/ubN29rkoDUc/eJvg9T9lE+6yffvn+eG7v46vM/75r/0Wt94IWV6c01QKP41ZfPA+A9syc4pWh9z55i+R2ZIm2WIjE4LhFHPymCidsCwdu7df4my9YfHwEbdffwl95ZnRqpBvfvNnSUdb1OU7tMbHD2K+9Qu/wDe/+W0+evctfuXX/gnf+sa/xgtfeZ1f/+X/L2VRMvo3/22+97/7T5Ciq+AdfPA2f+13/jHF/Q9Yf/AO+e4+YdzH5CVGW7Im5+zsgrIsyB6fML9ccu3WbXauHdIb9Dk5W1I3jsCD84sZYRCys7PD6ekpVVFRpSVx2iMdDFBNg6wamtbSTwcIFbFcZjgEoZ9y8/ou/eGA5WrNYDJlMJmSZxnL+SVlnqEE3Lh+nabYkKYpTdtSVQ1Va8grjR+meGFCaxYEUjIaj4m8IY+KS9pWU2PBxcg8QyQJ1hpktqGaZyyzmsM7X+bG7duIUNGaGq8tqGfHmHxBL/HRbYvVmqqs8H2P0aBPXZZIY7FIRqMJq6whCSTjrSnrxuB7Cs+0vPeD75FLj/6LL3D4pdexXo/jj+7RLh9jWKGswcMgI6hWNd6DGUnTsPvyLpGyqFVBb5zywO1zfnNIM75B/cEfMy3PEVaT4NBWd739qzK8cz8Gz7t6Iz4VPNxTvf2PgeUW5yyN1lxuZmhlaHSLH3qgFGkvoC47gaaiqMjznH4yoNcLWOUFpS3BlPiyJvFiaiyX2ZrtuEY6zb1yxP2f/XcZ7I4Z/Pbf51p7TON1FPdnxqeqIILPoHg++ezz8AlP+J4fB033YxnHZyEInmGMfMY1fOYQP3OFz8Yl/EuY0P/4cPAMAPTH6BY/XjZ5Nln4JAmT8sfXfTK+MEnIm5aqtSSepD9Q+KGldAZnxJUboOs09S0dWh6BcRZrHcIahOzAi8Zd4ROeOhh5dcBGCAIpUFLQBo5CaZpiRWAltgVtbWe7++SkhcCZrkqhPHlVMutuCKNhtWpprSFOJOIyw8Qzbm3d4LIUbA8OqNoNgewwB0JaqEr6gwg/EGSm5aMP7vLtV79M/KXX2drbZ1Nc8q2f+Rl+9b/5NS7ee4+FKDhMDSIYc1nMefzBPfanY/b3JpxfLrBScjlfU5emQ/d6As/rULbGGIS6ekCFw1iLDBQ7B/tMD/fYv/0SrQhZu5R4tIOIeiyqmvPLFU3ZEPsBtq0QccLetetgDaV1jG8cgu9310VIPAGH4XXGoxFWCYw1pMMNeb7GWMtm/pi3//AfE7eK8uSU3b0d6kEf5SWkewf0B1vkZYuOHbVIyZqa9XxJIkpEEtEqn7LM0U3JZr0gX12QJjFOGOaLGYPBmCQOOD8+YpYvaaN7lHnGyb13KTcXNHlFU0hoPIx0BIkk6gn6w5Q8r1jNCygcdQOZbNHaYJ0ljiXVumax2NDUHfhqNFYMhgbfN4Rh55MhrcGXHr00QPkWFSg2C0OoJApLVTvaEva2AwYjg0BSVw6D4vSkZbN5lmF+elFT/KDAi/rsv3dO8tw21197g+9/923y47u89/0fMHr+W/jCR3uCUpe8+c//MZNhj+0vvYEK+wRxynQY4hlHfn4GSQum5NrLX+HAj4n299F1TaHgdLmi1QbjJOFgwrU7r7HK1kx3d0kPb/Nzf+nbvPrG13n7e9/jd3/ll6FaMzs/5pb7NlkhyaqG1g85f+2rH78BvaLlg3sXHOxOsE7QNI60H5H2R5RlxdbOFiNjUUmPKJownoyZbbr2Qq1bBBIjQ2bLnGWWM0g7EHLoe4x2d8jygsvFjMWDh4Rxyv7uIYNBjyAIEBISpcAJpls7IHwarVk8OmFdGzi7ZLVcEoc+aRywv79HnW842O9wMmW1oGosfhTTGEkymJBXDZ7v43kKP/A5Pb7P0XHncdIai79es/e3/11uv3iH9997Cw+Paus26fQ2q8f3WPiOIAkJfIluSy6PjghDSdnU9JIEFcYMruSmPSnY6AbhJZ1RmVMgLWlvQBCE7PYidGmY3L7F2fF9lpenDPcm9Cdb9Pf2ubN3i4dvf4/y7C62Nsiq8x+Pasfl2UNevPMz3Hv7A1TcQ9z22fN93KrlJImZJzdY3g55/uwdJvMP2NIVgesolk8mxcZ22Bkpr9hlV7HjSbB9Ehc6gSsQyvCHr/3bvP38z2GcQEifG4N/Dn/6TzGtwbQtURQwGg1YzzOcsdS1Y7XOmIwikiTE83J8Z4GG2jbYSqHrnNY0hMrS3xlTfenf58Nv/U8R7oJvH/wLvMePoBUoJFbYz59Vf8ayjysKnyopiCcn+zTu4vM29Cnnpn8Zpfn/bsaT8/qz91J+mmvwhUnC9ecPOD2eE9XdLL/vSWQKpYCidDRV90sTdIjxjm8saVxn0esZ17UjrjANXVvgCm0pJM52tsONNfQSSdgLsLZDxXrGUbYG2zkwdw/AkzNSCuss1naaDE9TX6x2ZBtLVVsQNdGk4fx0xflSEyiHbxWbpmGzXGCloVqU+CKhaluKxmLyJX7V8o2feZ2zzQqXGRZVxvad2zx4633UaYm1R+zdusWNF1/Dhj3e/94PWM02WNliFYxGPeZmg2s7kycnJQjTYTocV+JSEt+Dw2u7fPUvfxuXDihsQDTYZt1KqqpCV4a8tGwWG+rNBpH2ieKUweQmJAOMswR+iBYeddPgTI01DiUVSZhQ2ohBf4BuGnTj40UhpqkYbPlcf/lnOXn/OyyyxyR5ztb+81zOakI3ZSe5RppsEY52aRpDz0SItmH+6C2qosBazWY9o2lKrG0wTUNvPOT05BH9wYQ4STg/O+Xi/IxsuSHdFFTrNcX5Al05LAo/cMS+QfmO8TTCoinyis2mRZfgKjC1oNadO4IMJAc7e+gyo8lr6koQhwrXgrSWXuqhPJ+2UeA0cezhiopepLBOUymDbQXKCzB1yyD16Q8gjDrLmszrk1VQJKCDZ9kKZ5ct+ZFguD/hwbFmJ57jpTE/8zf/Le7+9n/L/KO7nJ8+5oXXvtQZKW0WeIOE+8cPyH2fF1/7GiqMEE2Dbw3SCWaXS2KlmO7t4IKExlQIGrRvOD9/TJYXJP0Jd77+lzBSMZudMR0P+Pf/o/8526MBb7/zI379l/8hMlujAC1iSvp89ef+Ju3qGPuz/zq/9tQ5WBTJ8BDnhWTrGXpRkrWXNHVN3N8mSIdkiznLTcXy0UOeu2HIbcMf/enbeKNdNsucNE5IooDVpqRtLEZb4jCg0S2jyRSxzrAolBezXG04v1ygjaGXxmANzlmW6w1ZVlBri5Uep4+PUJ7PZDxECajynCzqqLBVVdBqg3aC7d0Dau0w4gyFj1KC8SgiChIuLi5wrWZvdwddStarGVYovNmSYL8kyitmp2f84OEpWwcnHLzwEuupo68mKG+A8AXR1hh0i2krjARfKdq8RHmKum2ZbO+yyQpaDU3TYUJa66jXKyZjn2sH1wnclCrPGN2/S6xgb3ebullxfFmy89wrNL0B5cU552cliVHs9qa060smTrE8ysF33MseIF6+wXRnTGtrLmvDH7VDqv2v8aIUeGd3mbgG7+Pg2NmlI8RVuf7JVPpTxk98ghUDxw+f/wX+8V/5jz/+7G99dIoKfxldWLIsY7eX0o98As9j3bQYLSgqyPKK2FMEnodqLUVTsBYZziqydUNsGsKgT/niX+Luy/86Mx2y+/gB+vycBkdwpZ9wNd/7zMDuJFftCNGxfcRnWVE/ubGfKgO4LlkS4rMxDB+3N54q0X+e4+NnYTvcU0WDJ6yDp42c4KlT+XRL45O/nmU6fF4h4PPGF2730wf9SYnmi9oqznXEhM8bX5gkvPHGqyzOVzz63vvUjYBIIiJFKMEphRWWPNMdYFRZfClQTtLYrueu6BzwtKCTGn3yyxN0QR6H6+QIwJcoDM4Z8spidZdEXFkeIGXHWbema2mAQwqBFB0VszUO78pxpDUKVxvydUG8zLgd9iiCirfffJPr45Ris+bs/QekSUDjWTbLmsRTDHshs7rlv/qv/wE333yLzBRoU3dSxcGQ2glELREXG6rlj9heLbn52it89P77LBc5AZYw7c4jCiSV1jjhkL4gSn16gwTl9/jow2OkcPSHMZPdCcQptUpYl46m0IggwGjLbL5CWA+bbTDZjMHuhL3btyh0w+b8gjiJaNo1nvSvqimWJI7RWlMWBaHKMa0m8jz8ICZbLZnP5yShz/Dwywyn13F5QzwM+eo3/zrjvdu0bYX2ImIvpjLgq5bIBvSSlF4yYHX5iPnZR2SbdYd8LkrqVUkvWNPrRQTO0hQ5zmmCSLCz08NPYZ7D5qriZG1Lq8H4isEgpT+Zsl4tWS4LirWhqSzSio46qS1WCQ5vHBCNetw/uqSsuh6z9ARGa3wZIS0EXkAY+jSmoXEa6ftYbfEVTMYeTWFRSuJ5lnSg8X2Bs5LzaIf/y9/7DSovxTmow/4zz0HdCKIGLtqKB8sFcj5ACodpWq6/9DoHO8+hVYCzjjiNMW3F7S99A6xgPZuxuDhmsr1NWzkyfc5qecHOdExrWjw/ojHgh3HnZeI1KCW5+fpL9EdbhNMpy9kZqVLMNpeMpxPefHiXX/2Hfx+bXXQvRBXz2pe+RhgFTLZGLJs5y0/5kwjp4yUTRBIwiFOkEqyzgqYJWFYty2qNNY4onTKQDutH9JIps1Ly+MElL9y8xqifYo1lf+8azhjyMkcqH9/3KWpN6IUMtoZsipogSRFBQFmUNE2N0YJss0a3l0yGQ7LFkkVeEkUhnh8wGqQEwtJLUtIkoshWLJYzvCDifL7Bjwd8eP8x/eEQISV1vmQ8nJCvCx4/fEQoWy5PTglDTTwcIYSHL0Ie3j/jzqtvcFe8xfnDe5y8/wNOPvg+f/qbI2R/wvXXvsKd179KHAX0k5DpZBdMgy0KBklMWdU45dNKH32VGKSDISp2LDZrxtMtov6Ay2WOKJdsbe/zgx98j0W2ZHp4i90w5p1Hdzl48VXUcIfN8IKzk/u0WcG8Kdnae46iCSh0xGZxill71EXF6No20Y1dIj/kZHXJm4Medvh1PNejWb9Pv7qk5ww15mOZ+g4v1imBuk8HStFhyJzr1v20at9oNCWLFOXKMFutuHV7iF47kshjlrUY4xH3tqh03QEmpY9tWoRfEBiBkCE2SEhNTNbb40+q5/jo/QVN8RHh8T3K8wWuDwiLQXw84fukK9CBuBEd1b22oDUEnsB/St/5aSdk4cRTiY+4YtI9CXw/uWLw2WDIp3bw1LBPf+yeauW4TwiGnxvkv+BYPosi+Zlf/9zPu8D66QShO77Pyn7gkyvejZ8ECv3CJOH3f+P3qGcLwqgT9smsT393n8W9I3r9AXEk0e0MZwxhIEDYjibUCoxVVHQldV9xdVN2CMOuJNZVG4THVWA3UIPWXYXCaIvtWDIdi0AJhBR0XIgus2y1Qyk+Bk5aAUIphJUIDMY6lCe4/8FdaAtuTies8xVHD06pSkuRlwR9hRQexkguL3PCSHJ8kfHuR38AUqACR4PDjzeUpcOWUDcd4jh/7wHOD5HaIJVEINHGUlYNyldEqcA5TRhbprt9/NDDU4LBQGAay3RvwnD/BpkGGQZI6QAP5zyqxlLpCpsXBOWSsXCM+n38NEVIRblcMLu4IMsLtnb28KMEnKPIa0xdsTw/x7OW3e0thkkCvkQryJcLZpsNg0GKaDV/5Zf+LtLTBP0DPnq4II0V8yqjrSvKpsWPY8piQ+AqDrd26PUGOBnQ338eLwo5OXrMe9/7Y44vCwzHVGVGOhgxGWwTezFx5Fg1LZoNMg5odAUSgsSnN03Z2tlnMc9YLCrGoyF1uaLdWJx2cIVFGQz7jPsjPnr/I8qi6e4ZDGVjQAiWK3CuxRiDF3RW36025JlBWBiNPaRwhL0OVx0jUB40becOWfiKVW+P5io5ENYSVRlCehhjEULRhEOe+/q3Gd68hvQUsbZERrBuDTbpTI1WsxleGCOlZLK1Q/+Nb9JWGVo31OtLHBrd5pAvWNQnWED5IX4QszFdlSmOY4yK2DoY0pYF2eIRrl5j/QhnDcvlGT/6znfI5nMCB1Z63Lz1EpOdQ+bzS777O7/M0fs/pM5L+F/9vY+f5TCO8eM+GofnR8hA0Q8GrJZLlADfE0gVsc4ylss56WTC5bIgjBJoVqzXfaIwQAJxnJDEMbPZBccnx4wnE3Sb4VrNIB3g+T6mrQg8wagfc3lZ4ARs72zjtGWx3lBWNUJ01YKeL2makjhNKMsCZ1uaumI8GXN0cs7lfE08EAwnE/w4QkhFqC0tkk3VIDyfPN+w2WQMRlPqtqIpM6aDiHJT896Hj3n5mz/P9PYrZNkG6zpp8dHhdQ5vvUS/N2Qa+iSBxLYt1kGU9jtOvXadUVXr2Gxy+oMxTWtZLNbs7B0ShzHv33vA6dEjdnohX3/9RQ6ee54gkgSeD67BmIYHP3yTr/zln8VL+5RNg1mcI4xiNd9gb8d4yZTF+Sl+dsb8/kfsXLzEoHAUWzH9/gjrwXGT0LoXOfATbut3UO3jK7l3AAtWdX4jxl1JuvNjMe+zO+iQDA6hTGjajMtlhbY+w8k26XmJnJe0raEoa6SrCVKvE36zDaZtgATROjwg4xo/OA043PJpgwIx6zHXfd4rfW6likRocB0O68cC5tVPS+fWqrXrziXs6PXiqXOADtf2yUT6Xx5t4SfP8D87sfiL2/4Xr/dZZ/55RYU/z/hiTEJuqIucdBhSZiVBlOJEgufFzOYLtqZbXLuxTVnknUNbXtK2kEjH1m6PyvM5fXyJ1AItLFfdCKyxeBI82ZXekZ04S9t2+7Vthy8wV7oC7koAQ0qLUlf0HdeduXZd5ukccOUNIa4Sk1hAvV7TGB9hWrb2bjG8dsAHb92jah2RcXhtVz7UTnYaBqXFDxzGerhGE4UKpyxxElCXjk1ZYnSn0CeKlvnjUzzdgX8sEuEsWmjCKCBKQjxPEfhdz/v8fAntAqkhCnscXnuJcLRLJXwwMJ1uUxQNxtK1C2SGpiJwNcbBaH+PjbWUWcHy8pJyk+H5PrqpaY1hs1hjqxpT5ZSrBa4tuXz8IYe7O8S9HhWG+cUF68tz8l5C6Pu8twp55auvcO/kiDxfcf/BGZUMsK3PJivQzuIriec0xTLnpeevc+f1n2NRlTw4OiUcJUxulFzefwt3vsQLLUEc4bTC6IDWOVAxeBt64x7TLY+6yumlAX7f8ujxfeZHVadPEMorIyCBCANwAmM16TjlfHZO27YkA5/BqEcUR9RlQVOULIuK4ThECNisc5CKuoI8cwTKZ3auCWNIUoVDI5Sk0QAOqyWbtXzmoUouj/jv/1//Y5577ee5d7LhsqmI/p3/MWrnoKte2JbFegWepDcZ4JzDV5JGV7SNRluN5zS5rlldnHBy/308Jdnb3yHphSRRyGo1x5OWcrNCqADjwFMesompjWCQpgQCvLRHU2vOCo/O8VLTH/VZXcQIa5ge3uD6l77Cd99+G2cM5w/v4usK/WTuc3VinvIYjnfwAoVQgqIsMG2DF/YwTYXyfdJexNHJMQ+cI7r5As4Lqducl6/vYdZN19LSmqqoMMbQHwxZbzas1hkCj37aw3AVLDYr3GaFAGaLJU6qj2cESZyQpD1EXaJ1jhSWssyp8jXOakaDAa1u2JQ1UvrcvHWbsrU0BmbzBV4QYLUBz2KMYbqzTexP2Z7EKFlzfnbCMB1hypLIr7g8OuIi8hHegOH4OrsvvsxomrA9nhCFPWQYEoceQV2wOjsG4SicxjpL4wRR3EcKD8+PqRuLE5rhaIqnPEzTslws2N7e48Wbh3iBx/bOIY8efUiRP8QJnxtbff7kj9/io3fGvPFv/CK9KOTd73yXMqtonMdm41Ben+eee5WemXHv7TepTs8gDFiee8jtEdE0JupFLIyHKAMm8TV8VRG3F8RW4wlwwmCExKkOq+U+B2IvbPfn6TGbr8ktVNpinEdrA6aTlMFwie/P0Noxu1hih4LYi7CyQ0VYFCQpuXNU1tBYC2UDzZrAz9C1h2kywlChhaNygtgJkPbjhOVjZhxPxXsBXMmlG18gn+gbPJ3sfCrw/bS21F9QlefpC/aZQfnTy9wTdMjnH8NnbesnbfvT7YGnAag//rXPyR6eLH66TfL0B09/7QuSiC9MEpyK8OIYzwPXGFaXS5pVQSIdDkOtS6SnaKjwQoVsPGRl8ROIJ50ioncmoOkqEVY4hJAdHkE6kA4lBBZB23b2z0oAVnyMX7BcgRyvjkl5oDyJVAqBpMjrT5CvFqR1eM4xjiT9yMPoFofgotB85wfv8trXXuP6zVvce+8unuycF3Ggm84rwTlHU9ZI6+FLhSdAhQKlLMNRQrYsOi8LKUDSuT8ag3OyC6hexxXdrCoqBeOpB35IWVnKyqK0JUQwnYzZ2j+gCnsoK2gaTRIElFmB73sU8zmp1TQYhnt7HLzwGrUfsd5suHx0RDa7ZJAmSGepVwvmqzVnjx7j4xgnAfVqgZKG5XpJOz/i9p07lMYwO7pPuZixMTX9tE8Zxwgf5usG1+a0xQwbjZAkFJsNm2yNJwVJGNCu1ihj2b91g6XWtC4hSCLufGXAcDzl7O4f0FhL0p8gPA8ZpFRak+WWF++8gUSQb1a89+6bhESsL4/xhaQXBVhTU5clrVZs7W/x/Msvsd6sWCzn9Pp9iiJj5A+JAs1o3Gc4HBD4u9z76EOwPi7oxL4aY1EIgjDEockyS1129MfRtEtAEIq6tni+xFrLXNhnHtqmrHn89n3i4Aa2FERSEm5PEZ5HqGs2eUZZV+ALpJV4dd1VDEyLUZJWt5wv5njOMhqlhDcOMcYQRjFKRTiREMQ+rl4jhSHwI7TWBJ6Hay2h71FvZoxjj9hoZAQn84x0NMb6gnic8tq33kCJDti4bBtKU7O8PKdsc3a2d/jmaMrWf/lf04ti2rolrTVRnCCUxAlHawocHg6JkAqhfDSKG7df4od/76/yT7/9sx+/Xf7mr/xj7rz1HqtNhR8EhGGM1Y5WO0ajKav1iuVizXA4QvqdsZE2nQuj1oYoSmiso6xb4qRHUbUIYWmaisBTrBdzNgLSJKWf9riYr6mqiq2tbba3pwjlMUljlquC2zdusr2zTVXWfOcPv0O9mnN46znSfsg69fjuH/8LPOkRxikf3r9PEDQgfT64+0N2d58j1hXNKKZsRxTasH1zBBaK2ZxNsaLMNrS6xY8jGt12ss9RgnQCr9X0hhNaA1VZ07YtummQbUO+WPDAaNT1Xa4d3mSzmoNsUc6x8gWvfOUlgsTHrmdMd7d47stf5f0375IECXXtmJ2u2dru0e9HvPyyx3JzxmZzycD0ESZErAWXaY53exvZu8ZbeY/nJ/sM8vtMz95lSEaABdklNohOm+WZd//VPW4Q2Kc55ICfBAwnHnJu0VogVIJTHr1hjzAIOip02ZJEIVVtuu0rhdKQNhYvljTW4TWXjMOG1KZc1HuI8U3CJmEQBMTCogQI/cn7/JNS+pWsf1dAvPKTgMD3wBk+JrY5gaN7bqX6pBzx2bPpz4t8n2AcPg+T8NMP9/Hef2p64xcE/B9b5yet99OMTw7xc3f/RYWGL0wSAqsopMLoFiN9TFsidAlRQOTH7O7u8+D4EclghFIeeXZB3AObOJZFjq4NvdAilEeQ9Fisc4yzRHGEJx3CapRwNNpgBUivExZSsnPgo7VY7fC8jjroedDrKeJRiFABq1UNjcJpg3Adi8IJ8B0oa/GsZrNcUmufeLLDen3B2Yf3yeYLIiHwvCu+sO3cLGVngoDyFG1pMLq7jHEoKZoNuvWIgk7T3XlgfEnRNii6ygKik/Dt1E66m1yYjsaZNy21gVTCoB+wvT+iocVTHr2g62enHoTbE7JWdy92P2C8fZsq6rOKR5w/Pufs/n1cWZBnawI7wvM8spMjVssV1WZG1VQ4X2HrAqUcZZmhF5LYdwx3tmk3F9SrM5QpOb/UtINt0vGIk4scU67Y6gXk+YamOifPVmw2czwp0GlCHUSEtDgf1s6CCEnjHo0ImT73Cr5yLI7e5Oh8w85eioz6oFN6PY8HD84YjgZMJttYLyFIJyyXl+yM+8h2hRAJtW2Z7mwT+BFnR0es8hXJsIcThjAKqYoa3RoefXRMNs45PDxgOByzzhYs8wK0QzhH6DuE0Cjlk7eWLBfkhaMoWpAOoTRN6wgCjyiUiKl8FuCFpNI9jhYNvhMESqAVyNLQVIYyzwnSHlXbcP+D95h98D6izBHCEvf7WGfxpKSfpARbU4LpPtl6SRonDEdduXpnsv8xPmeTZ7RNxXo1R+uSa9cm+O2aPgVF9pi97RgxsGyqORUerfUIkyGtcQijMdYReo6d3Qmp+hIv3HqRyWiX0Yf3OX/8kOOjM7717b9ErRTS6/60dY3DEYchzpek/RQjBEJ4BOkQ96S5C1h8Yk/y/Q/eozGSF5+/Q5r0qKqqE9ryQ7a2t1lnGXGUEAYR0+19Aj9ESMHFbIZQPlbIzt/E665p4HsILLquCIKww4O0FlRCbzBgun0AEnzl4bQmimOKqmK56vRT+qnPjx7fw4s97kxfIR6MmO4dEEcBom5QUZ942MP5Cu9Kbvny/BHH935IUwu8dMTf+tv/Af0goc43NLIlHvWZTMcopRBCUjUtvh/R1C1b23us8wJ95Vff76ccPXiIrSuk9Li4vGRr0sc5RWsMnvQQnk86mfL8tQEPH51xeXrEzWGf7d0pwr7MeOhx/PAjDg6fA1ERDRTLi1NMqbl9uEdmDKvNBpU1CGW5cA53bRfbu8ammHOD5yEFnd9lS66Q1iG58k34dHS4CrRawDd/8A8YPnjIH39QEW8NeWnksffyde4+nLNZbTCmm7T5kU8QKFzmyHNLL3E44YEwXTvW89HKQyhFaMERITXs25rIK3kcexDfZnnxHGV+SiRqtPpsl0tx1d9/0low2iJ9gaeesOHAOkWjoW4dfugRSIv6DNfMT3r9nx1hnyQHf5Fl+Z9q/DQJwmeMJ8iHz60a/Nj6n97F57dEflKi9MUGT+eXREmAch4bCrQDZSz5psWhef/uA0rd0LSS6fYOo/GINDKk2zuURc3q+IS0b8GXBDJguDWkdZLBcEy/l/Dh3XdwtkZZwzBMcFJQFwW21Z3is6cwjcFXEmctQnSiRsa1eEIRxh77yYD5+Zoyq7q2BB3lr3VQG0ttYTmfMQoDdgc92osZ8/NLAuPIXZd4CAvDfo809SjbDXEcs3FNZ+gkBFHooxBkxtFPfcJxjNcL6Y36ZMsVq8sVpjYo70p2uWpxBpQnwMDOdJ8bL+7zG7/1+xghaUtHHPXRViCbBqEcvV4P29QMJ1tMen1kskRVJcPJlP72IT96eMFH77yPmF0gMDinuTzJETiWlzOasgCbQ1PgJMS+xAlL5Hs0Zc3lyQM0DVW+JF9dEFJh2pbS12h7i8E44fFijtSwrAS6WKOEpl7PaJ2lzTySJAVdUpgcNeh3vg29CSYMKNqc5bxlZ3yL1i04Xy5J+z7SDVjMZ0hf0WLJ6oqXvvQaWI0vX+X43kdEUcze3h5elHCxWvLO3Q8QqxIVSdqqZS0lO9u73Ni9waMHH1AsDW2WcfboXXrDED8FY4NOaa+uMYHDockzS9MInPRomwbnutaVE10f11hLWWg2aKJ8g3KdCqPICvJKMS40pWlZm4JGdoDVcBAThzG6rTC6ZTpIGbz0AsqazjAK8JQiUB5plOAFEY3pLKpnFxfMz85wxhHFKeODW4RJQm8QIL2OFRSIhMSWmPUZwmsQTcZs9hF+fxvpoCdjrD/A4lOWG4x2+EFC7Cus8uhfv0mNz+WiU+Qs1msO9vcxbYs2LbayBFFAHAacn59z7XCXXjpmtpyTDsdYZbts/amRpEPSKObb3/wZjs9XlGVFtikZDYdI6VFVGZ6S+EHAOssRVJxfLjGtxveDzs4dhxeEnRBTnKC1JduUlOUGIRza1sSxx+V8w87udW7cvIGzhrLIiEcxi/mM86JlsVpx8/o+aegxHPf5xf/eL9Df2kNLhRSGmy+8xHoxoyVj98ZzyNBDScV6Pufw5ouk0xG1J1GeJPUS1vmC+XqJ7yvCQLKdJgjZ4QkG/T7LdUZtDGm/hxKS2MUEUcLp6Snv330PaS1xFDPd2aOqG8Jen6xZEw6GlOsNy6Il3DqgqTV+FHO5WuF9eA9vOOb6/h5h6Dg+Vowm28jQEcs1YZxiVwOOPzwnGITEiQK/wStroiODayzr5yfIcYyXgQtucM0VeGXJgAZlJdKBxV6xya7Cg+vufeEsd+79AdH8Te79qUEmPgd/59/j+W+8wR99/yH3T+esl2v6SR/hhQwHA1abirppMUbQ6q5i4Xk+jRbUrsNtqV5Mu/0i1TCh9d7njZP/lr5f8GFvn6aXIDc+Qadi8cx4dkbbMRp8JVCxwBOdaJsQV9WFq0QyK0FqzSjtRPk+K/Z+ZvuBq3ApBIIfZ038NO2JT+/o6c+/aHb+eRiMz+0WfE414Sd979P76BKGz04Oup9f7Ej5hUnC+WrFpBBoz6GlwEqQFVTGddoHVYGQ0JRrynVOL/aI/ISmKjFaYz1JkI5ASoat5dbX7nC8XqJLQdk0vPrNN8CzPHz3Lns7O3zw6DHFrEVZgZYS2RqUkhjXgRCdg8YExNrHaBikKU1jGIyTTmBEW5xxNMDMQGHAColtNBcfPWbpC6ajhEA4hCdwNZhGYp1lvs7ZVBJPQlu1YAXWQNN0/vDj0YTQa6jSGidC/NhntJ0gVUNTFxS6o2k4qbAGjDOo2Ge8v03dlgxkw/bOgPx0gTAhUdBDeoqqqfHDgLxxeJHP49NLJrsx0+EWegAbP6DOGsrzMzbnJ0Rtg9Q1oGmbHImmXV1imgopDL6tkIEjTQa41nJw50UuL05ZrwqUJ3BKktUlwlmkdTTaUm9K0smEKE45Pnof13bui1iN0xZjBcIItKwohMNYzcheo2wzTGlJBkM8Cdv7t/Dtis28xOQr0jSg1g3BaEjrDK2C3Z0pH9x9lybLcV7K+/dX6M2GXnzO9dsHONFiNjUYaDNLuerEvFZHBUHoU1UlzkKjLG2j2aw7FkUcKzxh8TxJU0NZGbLM0TaAaUljkIHD74/RLeSLJYETeP2Ew8Nttv7v/xlL7yZnx+eIukBPxxhddTMvbTDVhovjj8jeXjIaDEjThKjXQwYhg0kf6Cy+Q09y/OARH95/RC/qocKQ8WjA/NF9Li7OaawBJ4m9GGMkN198gaopKJH4fsKOb6gv3sZzFU3bzajK+YZhOCTyAnQc46c7KBFj62OEa9GuYpVbojBBI3F+iy8zvDBkuntAGMaUdSf922qNEYL+YMTBYQjCUNQVFkFRVMS9Ib4fPPui0RrPHxCLmkHfIKl5+wdv89haXnjlRZ67eYPL81POLxfEcR8hFdZYVBKxKWqk8PA9HxwoJHVVUBRd0hakQ6IoYDiasMkadLkkz0vuvv8hW9vb9Pt9aiOJ+lskQUMyHDFIQwaRz/7WhLptmS03OGMJe2N28On5KcdH9+iNR+RFge+HDIdjHh8dkS5nvP71rzDcP2Aw3CLy+1jXAfHi0KOfxuimRnkeVvkEcYwpCkIluoqHcGSzC1TbsjUYdFgUa0EYBsNhJ9O8KpFeSitKpLCcHZ+wKSq0UEjlM1tvSKUi8nwKz2P/5gukox7KA7M8Y/vmK6yjCau7bzOMU3Z2+iznR8hmQyA0epbjj33qYEqxfZ1H8RbSDPDyIXr9IWm5ImxanJNd5UxYPCfRRlBiQTgCYRj0QvpqSTDZ5vH5JVtewLVpj+PTBaePTkAJkuku6eCE6NyRewInoTUSYXy07vBgT+TlKzHGDrZo/YrFoua58SXx/b/PzSghqXIi2+CQcHUMH0cxB45ugncFFeqSA3ll5tdJSl7BFLqJnX8ldPtxNeCZiPzEptp9wuJ4mmHwqf8/s/yZf3yyvU8v/BhL8WcETH5eKHbu2X38NC2Qn7YY8UXrSdm1br5ofGGSMB7GxFJyWVQUWYWoHK0WmKtcUEoQUuCso60NlXPMLta0sw1hHNJL+9RGkPaGpKOED97/gI1tMS5i/vCcF8ULnC5OibRleXZKW2wIPQiQVMbRWoeTFqUUUgqqypBlBUUBcRqzqTTK91FC0UtDNusc7SzCdUDHVguC0CNJJEWmcVfUQF91l854HYjSmk5fwViDACoMQQhOSvLCsVlasA26dURxSN2CblqWl5fUVU1bV4Qh1JWj1S1CKDzfwxjBg4dn+NKw3KyJ45C1sxRVQ7Yq2L+eoFRE0Vpsa4jSPukwYrbKSZ3AT1KUF7A4OcPla0aRR7GZ4UxNHPlk+RxnSpQp0W1OlETIuibyfepixd7WAf1+n8ZaeiOJET5+GGGsRZuWAPCkoG5qJmnEwc3rPHj/+wSmwOkrDQpDBzeWEtNaarFECDBFgm4V8yKjykeEaZ/J7h5SSAg2FFmFcx6BZ1BhSKgkJyeP+eU/+RNsUxNLyfE8I18VqFKwyjRZ/pD9Gz2uXd/m7HhOsWnRV6L1xjRUbdOJxghJWbZIBzRga/CkJhwKrDXoGupCUG3AOEUQds1Za6AtW9radODWnuLajRd45a/+h/w3b69YH62Y5BtMW1IGHlLXVHWN0y3L0yNGacwkCSmLziq8OjvCKZ8XXn6VJE2pypKji3NC5bF/cEA/7tNYh1ISiyJME6IgYGuyw+5kG+FLVrrAtl3bY/92D7FcUJ111uRPcFSubdhcnpPsXKfxJMKXaAMyCKBxREpR6RoFRGFE2xrWqyVhEBKFCZtNhreUbE0nBFFEU1Ys9QLtNL00ZDmbMZlOESogz3Kse/aloaSirhvCNCWMDWfna0bTLfLViqOjE0bTCXFvxLVkRFU1LBYL5BUlrZfGDEcTwiBBa8Mm29C0NcKL0K1ByY5hYoyjaWpGkzGL1YooSekLRbUpaJq2q0rEMaN+yod3P+Ta3jb9fop10JQN/dGEWhucH3K2zvno3kPiXoznR91seJzS1iX3P3yXRx+8ix8kTPav89xXf4bptZtMxhO2gwFxa4jCCD8IKKsKazuAnTWaOArJsgLT1ExGA6qyRAqJ70mkkFxcXtIaR68fY1vHJm9IwxBnO/v3NI6JopSj42NGkwGBtFxcnHHz5TtoQfcuaSwaj8pK0vE2o+mAOPGRzjAMI9qmppEKNi2jnZDTiyXOEyzCfQaHN2DrNbzyHvr4R8T1BdJ0vglWGZwCaoEzEjxHLOb8jW97nOUlZx++x/va8NHlOSjL+XJFrzkkbDRB2Kc1HuBoGk1Tm84YzRiQILQkCmDVbvAXj1meP+JH7Yf84jcLDkXOrXXWyRmIJzUlgXZXLsFPoHTOIbH4V7o3VoBFop3AIfCF4UlGEQbqqlUs8IR5qjrwbER8kiB0+7kanxl9nyrFu0+v9kkS8Bn5xuds51NLxU+LV3i26fmT9/ET0oTPOJxPH4a19icmJF/sAuk3bO1c4+HdR5SbltgAvsTzOz6ucQInZGfW4QROBrTW4Qc+adyjLluEr1gVFbNsRmAaqsWG/niL/s6E0+MjqmJD0xgKIfAjRa0EWnfgM+krEJ0fQ1duMvh+R4eUSmCEorEGYVrQNUHQWRNjBdJJXGtp0AjhoZRAKe9KMrorXwU+NOJJUis6ac8rXQMZSHQNbWU5O664PGkIQsWN53fAF5xenOH5iiQOCTyJ5wFXan6iM4SnzBtkIPEiSVs2qH6EF3mdzW6+oVitUNMYISXWwNHRGVHSYzDZRyjJarVmkR2zWa1o1nMi0ZA3a3CaPDdI0VK3ObvTAacnC6QTpKFACoNzjv6gx7XrN6jlKct5gUESJz2iKMZmLXGiMG2JFRoZeYR0bnfCOoTtkj/xBFhkLc4KhClx2lGtA4TXo60gqwqacowfJKjAR/rbqLDmwYMjRqnj8PbLGCTFfMXs6BTZaozq2CQKh+8J2tZ1PVNp8UJJay2N7tgHSiqkByqw6NrSNrZ7iziJEoK2sjSFpAk8rGm6zFg5wl5HrRVKYoWHbRwXvV3qrS08D7KtmBde/AZvn3tcnFRERUPZNixWSx68/S5JEHBweIDDsjo54nSzQfo+URQwGQ25sf8cKB8n4eL0lDSOSeLOUni0NWSzyq4SLct0b4/n+rcJooCm1Zw/PqFZbXj1538BFcAkyFgcvcXm9BhhbIfR6W5HPKDNCjJxQbg7QIRdMowvUdanWmWkvRRjDKatSaOUvKhpmhZkjRSC9XJJHEdIqTDGoowFTxCEQ3b3DijrmqYuqVtDfHbBtekUrTVSSIZX7ZHG0D3jSMbbu2xNt2iamvliQ15WCDpnR6kC6qogisIO/9DW5EWJ54c4KQnilME4YTqZUBYZF+entFoTBn7n2Ck9Ti7nVE4ShDG+F2C0IXI1y8WSk0dn9IYT/MRDSEGcDJAI+kmPwjqOT8/Yv3aD67ducnk5ZzWfM5ru0FQF+4fXCANB0Ri2r1+jNxkwnY7YG08YKA8fR1OVNHUFUhL6AbqscdrihMVZw2Qy6ZKIoiAdpDipWGwKgjCkn/ZZrRfotiVOh8RhQFDVhEbjScBUeKJlszhnEoeU6zmb2QX9nW2kFyCilHkzozQOL+mzyBuW+Rp0ybWtPWyeEQoYxFtsp9uo1Tl+IvFFSE3KKnkRE+0yGr9Ke/x7yON36esaczXrT6RDSYdWjkg0HHgNE6n5aFNSmwlB2qOdVayLjm1WFTXKHzAY71C7BdZp6trgjAXjsFqDb7BtCyaj3iyJsjPSMKcuM0g6jwgnOhM/47r7+hPY5BPgYRegW8PHWB0pOzkoAV2idbW+RHeT0ye4i58QvH9igP7CKPkTZvc/1q74BEj5k2b6TzMWvtAR8sls4c85Phc4KZ49hs8bX5gkjAYe63xGVpddFgpM9kYQSqp1Tm0ExklW/+n/kfJbP8f8KjPc/j/8b6i+/0fo1uBFISIKUMqQxgltU7Az3sYME+6++SbtWuMaSz/1CL2ElakxbUPiHMoXGGPRRtOZLCmUUlir8QVMpgO0sywuLoljha7tlbJbp8dgLZjaYmm7Eqg2KClIIoUSoIJOCRHR+T4421lgS1/ixz5l09AYsA34CGyrOTu5REUKtKNtNWXTaaIKXxCnAdY2XUB1gtY4nLHkOTir2Up9Xnv1DqkXEMYRUazA99F4ZIXutCEsXMzvMt3ZQvkBusgJnWadL/FoefXl5zvgVugThIp33v4+fpow2t5CGoNqc3qDhCwrUV7IKq8ptESEKYkf0jYlw/GYrMo67wjhqOsKYw1eGDPc2mNzdB9fCqzVCNk9oNZ0wCLPF0ipMe0GX0pC2cntysZndvwI/JTBZMz29nV8rbg4epOzk0smW3vIRqM0yBYCAWkUEEwcgXQEcYDxLKNhzHqZ0WjTlSCvEhTP95lsD1itS/J1g66735k1nd5GtjGUlSVOBH4okb7F98EXUJaWogZqyTt/93/Pw7/+H3x8j+tf//uI3/wj3DIH0+KcIvFStkZDTh7cY3VxQn/Y52BvB7W7wzrLWK+WnJ+e0DaaG8+/gFSKcDhk0B/ghxHaGPKs4KOPPuSl52+TlSs+uvchX3n9NZazNVVdM5/PmMZbeEbRZHc5W76DqTNCo2hd9yp0Vyqj0gk8BPV6heYRiQuI+tu4UOCsINtsqKqC6XRCWWyo6wopAoT0abtSDEJ2IFYhwPdCLmYzRlsT6rqh1+sRBoqiXOEHIV/+F3/I1/7gT4jDFF23JHFEHvgYFOezFXgBm7zk2s4Ok2GfxWbDppyx2WRUjUMIxXA0ZbGYdRWIMCbp9VDGESc9/CAi8EMePT5muVrgXDdbHw5GJEmfVWnYFA1pb4g2jovLJZ7yaI1hMBzw0je+SdTrQT8l26wxZclOnBJGMePhiDe++S0GoyENjvP5D2mcxyKrGU33mU6nXF6e8PwLtxlPd1B4hHVNs1qSxwnDNMY0mvlySdofEHgaJRVxFCGduRIDcxRlg/RDVBCyzjrL7LyuWVcVTV0z7KfoytIaS56XRFEEWKyu8YSjzja8+6Pv0zadi+pf/qW/inN0DJDBqAuY2QpfGoRrqcsNOTHG95jPL7FJzU4Fh/GY8TgiEAIlFX6vz2zVY8F19l66RZX8AeXpHxFvHtOzthOvs12Itr5GauhZw/O9isifcWRb8kJRNyX5conwYhLhOsvrVuN5gqrtyvjWCoQwGFFS6QhjWoJIkyYLvjEqGYVccS27VoFz3aTMp3MQNq5TvRFPaUkb23HZ5MdShlfxTDwVydyVE/HnBa4f7z9cLf4swMEngfKnBy0+nQJ8zr4+fThfMP784f/PMT4H5/BF4wuThLI2CDxu39wjyxqa1YZ+P6YwDZqOk1s1Dc31m+ivfP1qx47k4AD5A0foQxAIiramWpX0Y0leOr73o3e6HnIUUaA6t73SEG7HvPq1r/Pow3vok1OwTXdjaYsxDikkIpQooRDOkvia4dYYU28wrUHX3WzfSoE1ltY42hqkUmzv7bCcz6jrGme6UrqnJNKTxHE3c3XQJSXWUNUOPxDY2KNtdHfTmq46gIOmvKqJhRBFHp4vaBtNHAmu7BkIrWJTmK49kWvqBycUywU3b97g9isvs240Ay+gKVrKosQT3c0fhxHFZsFgPMajRXqCawc7KDMgjSK2Dw+ZbTJ2D/bxBmM80VJs5qzPT1Hlmp39MfPZEuFHXMwzpJ+A1jgZoJ1gONnC5kuUdMS9BE8obGuQvs+3f/4X+Y1f/kfYMsfZGiEsYK5kOyVWKMpW44WOerNEyJA49Xjzl/4WJ9dewQmPJO3xV773K6Tvv8NiuSENYtqqJMsLZBjRmJJKSqq2xlOCIPJQgaZuGlbzlkE6YGs6ZqYzGmfAGrRpaZqGG8/tIpxPtq54dP8E3XSyzV4o6E9ChDN4nuh679qifIUSlrI2uObKKEx+Mo+5/+CU7Ff/GbtpRP/wABltc350QlPkfOnVV6ibirPZJZeLBcN+n/0bNzkUN1FK4Hk+Vnk8eHREhCD2PVarNU2rUcDWaMDxo3v4oc90e8p8sUQXFb3BgC99/Q0MKWeLE8TqfVK7xghBKwxSPHmpuo/7rjjwMOj1JVYEhALCpI9LI/au77BebWhcg7YNcehhTYsnPXxPIgRoK2h0Q2gNtm1QV54H8/mCIq/Y2t3BOslquSGvalarnMODG0Rxwun5MTjN/sF1BsMxWdXQHw2o6oIf/vAjnFRMd28QxX02WY6xhsoIkt6YOBVorUnSAXXTsFyuKcoLrDHESULSGxLGMZ4XsFmvuTw+R4UJL7/6OnWrqeqGra1tkijm8PoeSMVb773H/eMzeknM/s4225Mtol5H72yM4dat56l0i61r0sGEVndGc0cXZ9y8tkM00BzdOyEwAUmU8MH9Rzy+uODGS3e4vrtD5FyHyxBQ1TXr5YrpaIzTmjjpcXo+56p0yMV8hbYGP4hosgVIiZKOstiANpRtS1lVSF/heYqqaVHKZ7NYcH50TNJLCYC2qSlbQ9VqkqSHLwWVEqArNqsFftSntI7TyxWejAiSCacnc+LEwxQlvpCUZUky6nfXqS3pRyN6z/8CenqAvvubiNl7ONmgpUNZgatDtGxw0hCLhmthyfMDwQehIG8tpyen7KcT/FDj+wopJa1zNFairOyEm5SPFY6qbamLDaFd8foNx8/vSLZkQ9jp0FMIsE4SWYkUtnNgR6GdxF7hFALhCP1ucmBMN9ESQmJdh094UtUUVwDGJ/4UnxsEf8IQ4vNC/I+t+TnLvmD2f/XXT9M0+Fc//mx7/8IkYbm0RLZi74V9ZmnLUsJ6vUGGHkkvJRQ+sihZqmd3Gich6SiFtibuxfh1Q17VnK0yysoQ+10/y2hBKH2MNB3aOE3x04hwmGLOBdpYGm2RQuGwtK2jqWvSUDDo+4h2gy4tzz23TZhscfzghOP7j0FagkjiGihraFvHyfkF0nXtiPZKpMlKhzIOFYEfAgqaGmwrsNbSSxKkcEjfYmuHMYJGO/pxSFNW2NbRWIuUAhUonLP4nsBXnehTJCWDaecJsFoU+J6gyUuqoqGqJcPJHqsrAaoyz+knIYMkIOonaKHI1yuEbgh8HxFHjEeTzvMh6DHxI0pjePXwOcp8SVuuefzem4TNhsvLI7yoT1GDJ0OQXiei4yST6Tb+OGQQSNr1nDiOGe8dYipDEIUkgxF/42//T/jRH/4OVbEgW85xVQuNxTrNcLrPYrNG+CGesDgLRbHi/vNf4uzbf627AZxj79f/P1w/O8cJRdHUPLe/y8Err7K5XPLO22+SepKgLchnC9aLFm0EDovvWUy+pr1qQwS9gKatUArKomS+vCAKI8ZbW3j+HpeXC6I4IIwkRZlhdXfPCGR33xiIA4VNPXLd/Njzkc2WrE4fsyoKho+Pufbal9ja6lN7mqIoGG+NSaejTr0TyflR50nR76Xcun0bFUiu7eyzmZ9z9PAhtbZUZU0vjrF1yWo+Z+vgkJsvvMDZ8RmPT47xZzmvTq7h9Tz05ohJVRGgyD2DHzh81XVufSUBQdtamsaiHHimwcxPmJc5bmcfohFCRsTDBK0bSl0QyYjOJdWgROefEqZJB8K0Bt/3CZO4ozDWDZfnc5abDKcUtTHUVQvC5+hsRpJUXXsPwaOjY/ADeqMeyhnMJiNbrygbgxMJW7t7JOmAMIpYLucYo8nXJVXTUl/Mca5TPRkNxgwGfaIkoUVQNBqDIuqNMTIi6g/JqpK8LFkv12jdsru1TbZeE1xVIXr9Eda0rFcb+qHHUjjatibxPDwE6XBA6QTXbt7ixs1bmKqiyFY0VUZtJUkrKSvDdH/MwFd8aXcHXypcWWHDgLiXduJRFpJenywviPyApjEkvT6rvCAvCsIo7CqdrabXT9msNzRNxTCJWWzWaGsxFlbrrPs9BD4OD6uhykryLOPOwQFVVVIbhx+ENLrF6BYLbDY5+up+DjzJwcEN6qZltswZk1BXNaYpaIqGum2QkceDjx4zTAPGg4gwSNjeepnDv/RVHr/567TH3yWuHtOXBZHrJPEb3yFcS4Dk6y/5XDaOP3yv4exyQdB/RDgddVTXQFFXNVXb0b2NE1gnaYzEyYZQLHkpyfjmRNL3KoRzFLIL5sopHAFVr0fQ36U/OiDub2G9mDgdIARk6yWmzmiyBeXiGJtfotoM3zZodyWN/KmZsICPTa2eHl/UYnimYvDnqiT8FOPJ8T7ZJ3x8kP/dJgh/9vHF7YbpNovZnFXdsMhyqrLGy0oou1nTrTvXCA62+Z2dLYqnvpcvFgTrFePtIXlToZzA9xWVNkjV+S+0CNqmQirBoBfgsCSxT3NxRqxrKukIpOpE2qTqtMkVGCMgFchehNGG1cma117exgSa4IVDzuZzTFbgpMBHYDyHayyeAD/0acuOJWGsRVtH2HZAxb7XmUtFMqARhsopSuHRBJ2GnDC2s0MWEEQR0UCSr0oa6zBlJx4znkT0xwlZtsJTEPqKdJywnw4p8hbfOTbzNSoKWeUF8/aCxk9JkKSepXEl2/0Eb9DjMq/wlWTn4IDLi0uysgbPZzQaYaQC5WNUyKq2NEaRpBPCyS71zIE3IC8KGARUeYlKUgSOutiwPeqha821W68QKUHT1gz2b/D4ZEZvMGS12TCKevzSX/8fcXT8kLLMOLr/gL3JFM/BK1/7OpWz5PkGrObR/XucHR+hP/1M1msmvQFa9PGo8KTHycOHtHXNK6++TLZaMjs7ot8fcr6ad0ZeFrRymKbBTxTDwYDBcMDx8RHGaKwRrOcFmai4PNoghcfO7pRNvqIqms5lUxi4AqYK0XmECN9nOIzZmox4K1TPHOZkGCFu7LN+MKOpJMVswda1fUwYslzOyR7l7B4eUhQ1m/mC/Wt7hP0U3zl8z+fuB+8RSkUYBpycnTEcjNgZT7j/wYeEUhJ5Idtbh0yGB4y3rrN18BzzxQZNRJ8NobpkMGkwraPnKQaRAs9iRSfzba2jKluEFHQ4MYfRDV5zSXmyIRhMCNMpaxNhVUg8HGK8gMQPodG4NsMpD+NHSM+nqnOEbajKBuknxHGMp6CpCsIkIY0C1usC3wvIiox+L6apGoQz9Hsp1jXQ1hjnCNOUvRs3mM2W+KEiCP0Oxe8sWjsG/TGHOzeoq4yiWKONYb7esMxyRJAw2JmgHCzWpwx6KXlTEkQxwmm0bsjzjDzPUX7Eh6czZuuCWzdvsLu7R1Fk1Lab2cswoWxbFD7SCzCm4fT0hDffeZfJziFBGNFPe6R+SGzGLLOaaKQwCk4vZggs0hqMc8g0JopDiqKguWI5RWGMrhtca1DKIwp8hIxxtChfoUtN29TkmyVlkXPt2iFlUTDZGoNQaNuSZRuqqiLyhhTZGiFa9ra2qYViNN7FNZZer0+DZjFf4UyDsRqtW4osJxz2qOoa4TnmyyWjUQ8hBFVRUuQb6qJAa43bCDYLj3Wa8FBYhIqY7FTsXB/RH32Z4dYd2tVbrB/8NtP6AuVAmi4JRMAgavi51/oEUvKnH5Ssj49wdYOwFUJraC2N02jjcMKnqTX4FUosOAhXfH1XceAbEtF59mgp0LbH6OCrbL36BvFoSNmG4HdgVz/qI5WPMYbYObTTONeiXI1qc+rNnNOjB1QPv0+xep8gL7GuRboGX0ucNEj3tDzzJz8/D7MvnuAcPrX8i3ABnx4fm0VdMSmeYU98RgXh6YrFE5jXx5iAnwiI/JyKhPu8D36K7z6zwhev8YVJgggtva0BOIvUGolDY1Cto9ENH37wLv7smCrbPPM9iWQyHhEHIShHYxWeDFF+xcLmGCPwQh/bNlcUF40Rlo/efxc/7qxlnbCd9CriysjHEMY+21vbxL2AqsxZzQsCazGbmtbUBMmInds3ePiD9/Eqg6cUSV9isxYlHOmghxt6uLoBrWlNiW41ka8QxlJZS24t7Rs/x+P/7L9ASImQgq0//Rfs/+f/Cfl6TZBIaCtu3zygqFqyTeeK6CtJL1F4nsd0a5teFBIFHjLw0EIgUkcQROxeO2C+yLn36AOCZIQKJ+R1RX/Q4/XXv0E6HFM5hXUN0vMpqpr+eIIIY4IwwgYxtbE0lUajcM6AFpR5QdCfsricEQ+2CIIa64WdN0GW0YtDdJlTB5KXXnoZoSRb0xGlbjnd5AS9lsZYrFDd9ML5fOnL36Z1cOdLJdIYJv2OwaCFZL5a4rCkO7d4ocr4g71rzJ66B+6/8W9Qrr9McvyQrz74Q37wne8zu7gAHLs72+RFQZllYDpku+pUVHCuE3ERjWOx2DCfbbBoglARRTF1VZNnLboxSKEp18cYDF4gCBJBbxBhdAdslNIQJCFbu1OyRYE0gn4/eeZe/eaXX6b+a/8mj989ZT1fEoYC07S8//Y7+Epy8/ZNekkfrGLenNMUBUIIHt97QDvNSQKf+dFjdg+vEQUBSoIxLX4YsliumO4e4qVDWuXjVEB/+5DJnsCUa3bTmkZ5BELhByPK3NAWG5pSE0RBV22zGofD82UH5lIS5QlEaxBNhVme0eRronQLEQ9oXISxDVr0SJMOzKhNi21qet6AMEpoKkfdwtYoJk5i2lWDkg6BxjQGT0oaXVNXG6SYkMY+OI+0F2GFxfcVDkEQRjy3vcP1xnDv/n3yYk3aG9C0hsv5jOVqRRBF9NMIX3UvbescuwcHbO3skRcF2jkODw+QQlLrmqZpkM5ju9dndzzlIis4m60QZYNDsNpsSOKQXhozGQ9ZrNZcLtc43RIpQS+KEEJRNzU4S1VW+EHExXzZeXsowXTvGuicnekYnGG5mCGcweiG2lqUDLDGIa9YSlEYQhCQRjGLxQLlKTZFTm80wo/CTpbbE4x6EYwHtG1FGkds8gpjG3ppwnJxSeB5lHlBGPj4MmG5rtHSY1WVPH5wn+vPP4/wZZeEeIrGOTaA0S1VVTGajsjKmsFkxM72hOXshLbKaesabR3WdmqdSgBti2uhlWtO6iX33s7Y39sh3u7z+jf+NXZuvo756Lu0H/0Bwl5ghQXTYbImccbPfTng9o2YD44Mp/NTLqqu5bvbE9zY9znctvT8kkbntFIRKcE0lYxjS+IsovVBGozx2Xn1L/PqL/7PWFYhj+/d5fzyDC/KmWxpRhNBGPWAjmqutSU3Fk2A7/VIDl/k5st/FakUrS7YXDxg8+HvUr79u5jj99DojoH1JGZ9Alt4suTHA9tVEHdXEfoJC+ITgOBPN9fvkoFu/Z+m1f90LBafThC+aD+fs8IXnuOfYfykJOILk4TKluwf3MS5mOFkn4uLEzb+KdWmoJYK4XsEtcPXBqlboBNlKGrN+bLA21RoJ6lagzOGKIpIeynpoIe1TacaaATKWgLPQ/gQhB5RL2YxW6ONY2dvCyccejYD25Kv5qwvFEVV0JMOL1Kcn88YHm5TX844OLzO0Tv3CAtHLQWxL/C9gEo7xvu7HN66zcMP3kcvFwgjKJ1GGEPYT4mco6pa5jvb1He+9HH9SV8ccfvFF1hdnpGtL4gCyXo55/qtmzS7Q+qmE9aJorhDcxtN3rQUeYtoLOPxmEGoMAIKa1FJyCCUbFYrNicnRJ7Ht7/1P+Bw7wA73CYSAa1/ibaWsm5ZrDZUjSUUjnVTUlsIkx7GOopNjsLQ5BmB50gHO6yOHjAeTNEIKgc6XyN8xdZkAjgW64zx9hbaS3CBwpcJ1fGS+dEZSRzhDSMiKXGNZrpziDZLIt/HDwOOzmZoAVYqpO/h97eJh1sk/eEnN44QPPib/xEPgP3f/kf0fuO/pFotiYRAWcf80TnNFQZE2a4FJJREqk5fwhqoCtsZXgmB53vUpaGucqSQONuBUI2z6BY8TxBFnf/F4rzGoxPfihJBNFSsFmvmp2ts5fDf+Q63Jntoa7HGUX70Nst1RlnltPklRWbpJ32GaY/17JKzx0cIpTg9v+Ta9Wts5hck4xFpGPL44UNGe1sM+iOaPENZTZ7lqCCmv7vHzu0X2b3xPC7uUfsevkwJNCRqTTQpoTzCkaHbKxvlZYaHQQpFnTvaRmOFI4wE0uuoXE1rEE4hrSAAtHPYpsI0J7jsnCRNIepTtzGN2EFGExA+wpTk6zlBrKmJsIFE05JXlqIuUFoxiQKqqoQryl6/l7Baztjd2aNtGmpdk/b7NMaClOi6wgpB5Af0B30uF0uMFIRxyvXbN0jitNMfCHykswjn2N7SrDclgbX0BilCeTTaUOuGNInxfZ+86CoVxjUoZ7mxu4UnPW4c7jEeD2iaGuc6QSx3VT9WUrCZXzJfLjjc22HMlJvPObJa4/ke2jqEEtRVgTWaG3vbDCcjss2G8Os3qZKQpq5oqgLKFn+TIQNBFASMx9168+UKoSTL1Yrp1hYWQZnllJsNebEh9BRSQF3XBGHM4bUbPDo6pshzPOlhjesYIGHQ0cgDn/50wtb+hNhaHr7/NofPv0g/ipECKhzrKCLu9+j3e508edMwGAxodQ0CjNFI2eFulPJQQoIxHXW3MqyLC5bZAqEDytWMZDZgs2p47pWXeOVLf4PJKGHzx/8VkbAYAVeIAFLZ8MLY48ZI0jrZqeJqSyAUUQCBavGEw1kHSneaDEJihaGRglo4hPY52ngMtl6hinYwlzMe33/EolqRDlr8uEc0mBAFIfbK17quawqjkXGK8hM2RpHX4A/GeOGLMPkS6Z2fw//69zj6f/1v8U7f/DFS4BU54nOCn/sxpcVn2wx/9oDrnHsq0fhXCkP8VzK+MEmQ3oBk+zkKF3Ht2g2Cxx9x+t6PuKwesn3jJnLQ0b12f+0fot76HsLzaGczZvmKYxHi8hJTtp0qXCh57tYhL965zWw5Y50tWa995o8vcK1FOYGSktDzqfICoy115agry2gyoq1nOOOwVYVtJAYHsSBMfILIpygLlIT28hyhJLlxiErjeR7KV2zv7JNOJyybikw3jPsJ9bJkf3fKeHtKm0YsHxwxTC3RzWt88NR1MEjmy5q9wS7r1YqVcyRRgA4CJJYkUASe5Pz4jKyoqdsW12poNQ7BcpSxtbNLMhqApxgMU86OTsk2a6rLU27depGkn+I8H6Ei5rnG60/IVysaHKUVzNcFSejIiw7gZO05aZqA0egiI1vNGQ16RNKgnQcqJE0j8tmctsxZ1RW7d+4QxDGXyxW5hZIQ0gGtDEgGU/KyRVsom4azk8dE6zWbTcnJ+ZwwTrh2sEctwKiOprZZlZRVRb5Zs75RwtaP30ODyYTJ/iFHm6wTqXIOITteeUdcuDL+uuJPC9lZxFrdPXRSCrQ2V6IwoJTpOPiysyEXVxUIY6HcNIgr0ZgO+ARh1rJcaYplJ7/9/P/z/8Q3/tl/Qe0ahjtTwt1v8t5Fw93vfJehq0mnU7zBGBGGhEnMdDzGVBU39/dYnJ/z4P49Dm7dRDpLGke0dUPg+VT5miCO8L2AOInx0wHDrR1aKTuJ3sjvrJgFJH5JvnoL2TxiPAqoM8f52RJjBZ4vMVpSVwaJRCpLFHRCRNq6znehNFgLwnYUUikMCosvGrb6EPRB9SJW1ZxcNxhiXOCTtQajCwwdv7/VEm0cyld4yqcsC6ToEOth4IHysA4uFxcM+0OCKEYDretwF1L55HVLEkagJGEcIT2FFWCwrMoNoQgJVYD0fJIkZbydEK0zausolWK1zliWFQ9OTlmvM0Z+ROIs67oAZ3jx2jW2R1ukW1PG/QirawSaoqo6OerQu0Laa6QSbDYbmukEh6Df75OVlwR+VxGw1uIpsLqlblrmizWjwYBf/sZLfPTStY/v2b/zT/6AF+4dYUyLdZbZ5TnWOaq2ocxzpIPVcklZlThAeophmuB7kiLPUbJLWu6++w5107JeL9GmMywY9EdslivKbIH0PPYOd0lCQfbomKY1zE6OGE+3cBhWqyXWGvqDAWEcslwt6fcStK5p66JL6AT4nk/oeWA1pqmoioz1ekm5ntGUDU1tCHtlRzd/fA6bOX3zkIssJJ//iKG10BUSkM7HWYe0FiU0vgQjHNZ3dG70Aic6Gf3GdtgEIRzSgXIWJVwnTS8ssyU8KHq8cf3LCBuSrxfMz0+xocC5juarwhA/TjDa4XTLOsvJcHheTOsJpB+hrcSrM2woaBqfDQMif4QQmv8fd38Wa0m25vdhv7VWzLHHs898To5VmTXdeexB3TRbpCySlkCJAD1Dj4YfbMAPhv1mw4AM+MEG/GBYfrJhCaYgP5gWIYpUk93sJrv79p3qTnWrKmvI8czn7DHmWIMfYmdWZt6qunWbMgw4gKo8OyJ2TDsivm99338IZFd5fNr3f4F38BlD8Jd5CS8E9s/CMgAvJBBPKxbP/v3NkoMX6I+ffphf6LufzPvXS07+yrLM/8v/zX9EMNpiahUX2Yp3f/Q9dAuvvf51bv3Wt3iYLSiOzxnicXH/Y9qqRLYV19+4Szoc8OR7PyRIQAceCsvmzg6nZ+ecX5wyHo8wGpQXUlclylqEcSQ9gfISmrJGOMnl+YLlqsLaTuugaRo85bDW4aSiagxZkdPve2jT4hWCW3dv8f7b7zEU6tnLtWoNl/cfQRgyjntcnR7TLCtaf8XGeAxZSZgmLFYZp+enL1yHdDTg9e98jb6wiOtDNrZ2GQ0GzM5OuTp6Qj+KSCKfazdvMd7ZZlmU2KYln81J0gScx2K+osxqwjik1CXZqmSRFWAsvgrBj3g8XdJvUx7PVp3ehJLM5wuUVDRVQzado6uWum5p25or0xB5krYsME2FXfYZphG9uAM0NbohjSNsErOaLzg5PWGys8/m9h5ZWVE3lla0zPKMRIXcfuUu88UUqQSlrvn4/ffY3drh4vwSJz18Ydm6dZtlXrKaZUwXSzzlEYcxf/DuT/mdB+9zurPHf/X6t55du6Tf59U3vszp0Sm1XWKxYDRKCaT0uuhuNQj3jA7l+6Jz9rRrhL+lE2mTdLiUp28Eue47CrrRuBUY3XG3nQOlBVUFxdzRlF29WxuLfpKhAgjMFYvsI7Z3v0b11uvUZ6fMlgvsbMbG/h5LDKvVkquLC5T0uHX9Gm+8/jrHVxe0ywWbm1tcFkXXqxbgeRIVeOSLOcuTU9p797h55w2SjW20MzihITCE3oxVeUzo1RQllLUmSAKUCNjYGLCaLWmqJdaCLxVBEJItcyyWKFFgBFX9SaGz628KPA92JjHj7RQRSgaTPYQf0RDzs/evOJsKjBaUqwrfD3GmwVmJH8YkSQ/TtiyXC4QXgFwLg3kBvcGQdDCk0qaTt1YeRnhYJI1uyaolEvB9H+Ms0rQo38cJycpCWZakacyizHFlRt00jPoj+lFMFMaEreFkkfHazjW205TAVFyeHuOFHmEvxYUCT1kQGhRIFJFKcAi00bR1RS/ucWNvm2w2I1utEEAvSdjfHFPWLZ7nUemaXuQThjFOW5q6Iol3iOLoBaUcz+sSirau8RU0TUUUhoyGPXRV0NQ1SgaEgYd1nQKpNWCFIk0TprMZ5xfnNI1GKYkn1yBUa0l8x8niAuFgtDUhTQL+/A//KafvvsPXfvf3mVcNdV1icRT5iny1ZHtzwuXlgiSOcEZjmwpdlWu6t8M6gzGaxfSSQFp0U9KUC1bZFZ4LUJ6j1SXuouXaRHC3P+N2/QH79yugASexVuE807UdlMWtpY6d60SNfAeBdR29W9Al7U5iBLRP70IhkMrv2CQ2ZFq1bL76VQ4OXiMyjqKY0tQ5wgVUZUWrO1m+VmtMC21VMV+uqAKfIGzxfINpWoxV6LamChVt3CP1L8l+9A/xzJJcegRrx6inz8HLgf/z9JOethyervhpdYSnlYcv4pvwaft6vlLxlKn0dJ/PsA2/IXjyhUrIF/vKF9rWp02fmyT073wH3w/wjWHiwa2bN+Fv/W2sWfGv3vsJbTbj6MMPuHdyRux77G1scHp1iVgt2Tm8hvrGN1hcnFGulsim5Sc//TlNleOM5ujhKeKpFWjb6RBIHKdHc6wQGGvxhWRza5Mw7ZEVBdPZDKcCRGDwhccya2krTd9TjJTCZDm3v/QW0no8ev/DDnBVWYxQBGOPJEqZZwVn0xUJHvNlixArHoknXDvcJxpvsH14jXqyyb3nrkOQpuggpKgL3vzWd2gKTZXn9IYTAqmYHj+icAZlHbOzc+ZlTpVl7E0mzC5OEUGCkZIn9x/Qi2L6wxG+rzi4fg1TbNL2x+S55lIUnM+fMK00zuvAVmXV4ktYTqdU8xm2KLuSqDOUxZJcWJxuSaKIqizwyphkewOnLAqF5yuEtSRJTN00nJydcxAkOCeoiprZPKdFrPX0HauiIk57xDu36LWOJw8/ZHcy5mpZMJ5sECQplC3G1fSSlPnVFfPTFQP3MTcSH/WVb8JzSYJuWvww5rVvfHMNgsvIZpfMz09ZzVfUeU0Uejij8YXEth3cKAgFurUY7T7p37m1Q9z676f9R6uhaU2n4eCBNp17qB8nNBpaXWOdBLn2qS8gaCSLOMFMRpjREP/1Nwi2DpisZoDD9xTexgazi1N6g47aN10umGxOOnEYa8jyjNFkk7aoiIMYh0U4y+LigiIvMcbxKF+SjHagt0E4SLn57Wu09RH9EGzbUcp64zHKKbJlzmw5Q9saPwXXCJy1FFmFaSy9YchoO+S8LagK3ZVoEZ0AmOgc8/rDMft7u2ztHZLlBmtb/MjhvRpT2h4fPljysNFcXMzYEBAkQ2bTGcZKfE/RaE0UJVgp8ZRCIyjqmno2I4hirFhbqjs6sS3pQ+BjhEMpD6yjLCtcVRP1etTS4HQLjSGwmiZbYqsSsj5Lp5hPF+gwYaOf0pMV5dWcDx89JI18esM+w8kezvO4XEwp6gAhFRfTOU2rGY2G+L6kH0ckkYcSluGgRxqF5HmObmomg4S6NcyWKyJP0EtDpBLM8yWR73N1fkxZ3Aa2nt2zWdYJloWBh9MNke93JmdNTSCh0S1FtsQCUZrgy3A9qpdcTS85v7gCqYiTlKYqcbahbSuqbMXJww8Q0iPd2Ga8s0nd1qRpwt71G8QbG/QnHd1TG42nUiJfIIVlfnVJ7imGgx5h4OGJjtZpnEN6krqu8T0BVmNNRegLIk+h6HRQ2qrk+o7kv3E34uYgI3Qa4QTt2jHSyk67wEkDFpyhE6RTDiEtnfCq7EB/wq4reKYDpdt1cFWdE2uXgQ/4MLvku698ndgfIewU3RZYIakbA2VN22qsdfhBQBJ6XBWr7v5SAY1zaKO7FpCBuVI0ThL7gvTJn1K//c/oxRPK5oK1LE6nwMpvgir44tP//zURvvj0uUnCP/vpz/DOL7h1uMtgb8LH/YT/+3iP5TKkfu13Gan3+P2DB8Tf+Ao/+cUv+Pn7H6CXGduzFbmQHLx2lyCNKJ6ccH70mPl8gW00aRww6o+YXU4xtustStEJ5+jKYtfo0yiVZNmS2XJGMhiwe7BLkiQU+ZxWN8zbOVXRkC0bTGUJLCTjEfp8Riglle8htEMbx9XpOdFwjC4aqiyDyMOPOpDefJlRffyQO3duE4mIG7uHfM92aBhjLfn5lPIsxw8ELreUeca77/ycQZqgdMuNW6/w4cfvQpUTtCHb165xeg4fPnlErBRSW6pWszXuk4QhLZaDm7fojzdRrWBjc49V1ZALyen5FE9FlO2COlnR6oaiyrFFzvzsCKoC1xQoYWjrnNq02KZBJiltkOKzweVxxnA0YOtwn1K3BHGEqBuEUixWS+4/eMCNm3e4vLxCS4ETio+fPEGpjq+cXc0Y7B4yTkYc3nyF7e1N4kpzWbUE51fMVxlFVXN1cUmxmBMJhzANq0qxXGUv3ENWa8K0z1vf/V3CJGE1P8fkU1IFVV5QLFcUyzknjx9R5QWX51cI87Rs6ZCqqygI0fXk5dohVNAFUIsjGaZIZzGmQfoKGToG4xGD8ZCz01MsDidNJ88qHM4JGiN5/w/+Az78H/+HHXvGwfY/+Af0/qP/I2ngEXsBH7z7Lm1dEsUxmzvbSKmYXl0hrMVZR5FlyDjB9wIaXeHQKOXY3dvj+NExoedTliVnjx7i95d85/e/we5YcPrhKaopsVawubfL5t4uvuyMuJbLJWfHjzF+Qy/oMZ8ucKYlDARJotgYj+gnWzx6cMnVxQq7VqtVzhIFCf3+GCcTEDGOmkBE2KImsSWbo4jhW0MGA8npRcrFeUtTLtja2AEBWZaBEzSm6eyAvRCU31H8ioqw0YRJglhX8RwSKRVOdjojQhiEdXieomlbFleXpIM+tsy596P3qK5OuHpwH1cVBP0Uh6DICga7h2zfvEty/VWEFowGIeFwwHhrE08plmXNVZYhlt1vWLcdjbNqGxrtkNZAWxMo1dm7S0GU+ESjFHRD2Go2Nzofh+l8RlUbEl913iRdz+uFe1YJi65zFrMZnucRBj5VVWG0Jgh8hIRltkR6irOLM5TvE0chvu9htGE8GqGCgKqqqMoMJS2nx495fP8j9g8O+dLXvkHufDQW29bcuHkD/9ohtpfgbMNynlFWFW1TdSBSHGk/xmhLvspY2YZWV0hhSaOIqrHgWpytcG2Ncg2r7JSdXkXqCdrSMejH3NqtudbLCW2ncOtpn9BB4zXUCgILNBKBQz0VJDACZ7oWUkcX7FoMTj4P4RcYAc4KtBqys/tV/ss/+jn3FgF/7/ZX6MUDVtWUpmpY5RW1UMjEIr0Q6XXmecIayiKn1gZtLUoojIXKGirbUMuIhahIigtO/+U/4lYScXH+AZtynSw/O5z1/9fH+0Ky4J4d7ouff3234VOnXyfU+LmLv5BM8yfb+pQ/n5vnPnXZf12J0ucmCWcf/4z3/vAPuX2ww5f+je+y+s5v873hPsR9AF5pLTdv32YVx3zj9/5Nbtx4g8wIPbIAAQAASURBVKOPP2B5dMTlYsrRH/4zBoMN5kJwNZ0jG00kQBpHXddY5whUdzNoYzC2Y69J55BK0rYWTI3yoFos6PdTWtM9RFLVGL+T8JXSUSxXhEpQVhXlbIk2lkgF1KJDh1OVzJYFrYYg8pA4gtBRtwJZaYSvyC+WoEYMfvIO/5P2f4eMAj48PaM9v8TpirPlFbPVEUm/x62DXe69+x6T/ga5C7j/9/6nzLMFwjg2k5Svvf1PKBYrQiTZPEe3LePJiDhN2dneoZSKJ6dnjIKEyoAabDFvCpbTjGpeIYTlvG1QShGHClvMSX3LKltgmyVtmdPaGg0IbalNgYwzcllSCp8kVPiex2y5oDceo+saZy37N2/g/IS61JRlSRgoVosl/bRHEPjoomD7xjXKqiX2Aw6ufxkZ90iTPh8+fsiH3/sBojWESczpyTGBMFzMpyhr2N7ZZOPxA37rX/wjfF/R78ck93/BqippGwfGcnG0YH8QUtkSrTy2Dq+xmsYMNzepmoq6LHny8QNOH3W0R4dFyc5CHOFQPms0ucIJCUrQm4SYtsITMVVjCQKPzf0BrdZIXyKUQHbybh1lSdCJgUkPE6fP7vfVaor5+D2WQrB//Rab+7vkqxWy0azmS8Y7W1jrMTu+6DAnCKK6YXNzk2zRQb56wwHbu9fwexMmGxPu3XuX9vKcL721z7df3+beX/4LvPaYzY2A3VdvI7wA2zpsKFBRwOHGIf00QBrDZDRkdnHB9OIc3bTsHRwy2d1FeSFhHJH2L2gqx/nZjEAY9g7GBHFAo1sW2RLjJEGkyK4ywiChWhb00j6v7YeMxwmD3Zjjx2dcnL2PMQGWCC/uI0wnud4p6gkQHa7HuIYi77QDlOpskJ2QGGdxztHSJfuekCgpoarJsjmqLfn4x/+S6uoUz2kipciqK4zRCCeZlwumJ8cMR2OSjW2MNcT9GD8KKbWhsY4wiPACDykksTGYtgFASo/WQGkcZVsRKEkgwZPgWk3gd0ZKgRDgSUpP0Ytj2nyFr0JWWf4rb+aL82OSo4cYbQmiiEXWldKbuqKuKpy1OCym6AS+Ur9PU1dIF6AQXF5dkpUFgR8Q+h6np0fEacS3f//36I8nVLaTe17MzmmbkipfIZzpBN6CCOugrGuiJEZ4qhtRa41uWmTT4HkKESl8X2DbjLLoxOTS0EPZOal3wWuvNNwYOoa+xZOgXEGkwHMWLcBzDkRDI7ok3LNPR+BrUblnEcYB5lkEEi8FWOEE0jmMErT+gNd+++9TXMb88L1/Rb27z+at17FtxdnJMSfHZywWK4hSQisoDOD5tG2LtYasLMha03lD1BaHwQYhreh+0BBHc3JE+vrvkJ38BdH9H3/SCnC/qn/wmdNzyc0Ls18yWfpk/uds6/Mm96K74vPeD5/aXvgN9/OMavkpSM0vkiB80fP63CTh3j/8zxjdPODnP/ozyvkZH//wp/C/+j88W16WNSdHFxz87neZPzziYHeX3RsHvP2DH3F1ek52VXDn9qv0BzGzDz6ErCSATt9guQDZnV33yPFM0Nu5jt/etmtRGSsIE4/p+TkaUM5hTYUvFVEQgKg7YycNZV6xnM7BdTTLqtBUbUMgO2lbi8NUmsp1EqOyFRgcs7YkHnayzk9+8AM2zx4y3t3gSwfXqG5u886PHnLx3vsMk6Drz6Uhd157DSl9ZnnFD3/r36MabACQLKfc/aP/F0p4XMxmbI83AcMyX1G6lrxtKBtHqS1Ff4TvLWjdKcZLyXNLnTdIHFJKaucw0hF6BmEKQuVYVRWuLpGqC6BWgAgl6ApTAnFKKVvuHz8kaqEKY3qjMdlqQdQfcO+jBzz86DG9tE8YhTRty/TklFdev0t/skFdltjaUCtBFKdYLVmezbl6fEY+m7M8P8MTDtPU1M6g25qmrmirguEq40vv/YLt3Q3CSOJ7lo8fvMf8Fz8nScdUsylFojjYG3Lt1i3Oz885P3pMlEYkwz6TwRYHN67z0UeP+PjehyzOLjB1TagEwjkaY/EjEJ5mYzwgTTuEfBhOaCpNVdUY0TK9OGE0HjMaJsyOlwhPgQGM4YX333NTWVV4ZYuSgqzIGW1OqLIljpZeHDLqx1zYlv7mBGkdadpje3cXlGS5XHJ+fMRiOqVtLJsH18j0im9+61UoN9jf2+Un3//nVMtTeqGmXCt59qIEqQTTi1OMqbGDHqHymUw2SdME5yCKE4o8I+71yPOC0UZEnEQ4YXjl7k38QDLq+dy4dch4MiYvK0IvZLkqIfQQygcJWbFiGEeY1rJaFQw2N1hVPn48pCg0l7MVWb2CsoeVAU55iCBCSA8hFFIorLUYrbvPnodZ94CVtUghkEJQrd9eUkqc8JCu5c5Xv8b09AhfKnTbslqtaOsK07QI4XFw90t4wyHLpmaYRNRNQX1Rd8euPBCSWgsCPyTwffxAURY5+AEqDKlbi78Gibat7oIuDl8IlBCkYYi3xrvU1ZIyX9EIj8AP2T+9wnkSpSR1U9OvumRAiE5lUDrDdD6jbesuaVrb1vtKIQMfQUvTtKxWMxwQpSlhL6Y1FiUEN+68iucJ8iJjlS27Nuu8JlutKPIca1p02yKloD8Y4Pl+Z3TUFjTa0dQlaEMkHFJolEoxxqMxmtaVaNMgm5xU5uwNrri12TIJQdExSp5WBtb+i91rdl2TfxZonn6GFyOM+NQ/n00t4HsBjhi5/w1u/e7f56f/+V+grWIwGJCECtcsmZ4/XrcOBJ4M0VahkTTGktc1dZ5xOp2RNxbjAXWLUhbhgQwD+r5PTMv+nW8y71mO/s//iNv2xeTlVxKFXzt9WmPiN9nAb5o9vFzCWH/6TTbjnvvvszb/bBe/7ly+2I4/N0mYPbnH0cc/Z3OywYc//B5nbzYvLC/rmu/9xV+wc/yEm3fvcG4tYrLBnd/7PX4/GHA43mRaLviLD98h2dpmuljSmAbfU/hCIozrSsZuDVIDnOxuZbuudkklUNKjqbqWggXCQNIf+uSlQWA6hLNSGAPj8SbSPUJrTV6W+JEPZYOTEikhkB1Xu2u9WVbWEVuBv/a3Lx4/Qs9y+sMYuZEyf/SYZjigNxhyIQPOHpzTC33CYcQv3fuk4w1Mb/TC5TZty8e/eJ+DawP29nYpr+b4SUTS73H+B3+P6e6r1I3G8wJu/uRPCB8/4OrJEa1VHao36/TfozjGIdnY3WYxv0K6hp3tTXRbU9oaaWs8wHmCwXCANha/1exvbxD1I86zBds719i8cZvT6Zzd67fJ6pqk12N7e8JqumSyu0tlW6q65truLrWneHz/EQc3btIuZrRZzscnV7xz7z7lYkG5uqLO5zR1hY+jNZqon5JORuxtb6OtZXNrwipbcTEtGAwiYgGPH33M8aJE5zVnyuJev06TZXx0/z6mKbnzxh2EiXBW4VzI3S+9xbWbNzl9/ITThw84f/yYtqqQgUL4gnQY4oWC+WIK1kN5CctFSVUWDIY+O7sjDnd3sTbg4iQjn2cIC2otU4wUiOfkmbtJYIxEqYDxxg66rqiyztMhzztPhMnODltbW5wfn7I4O6fNS27cvs3u9RtYp5FNzcnjR9RW8+3f+hoX93+Cnj/m/P5POlCcsLQWLs8LtHzQuQH6irrOkcLRCwS9/gTnwPNCvCBhnPaJy4IiL/CQrJYr/EARxR6DUcJwIyb0BMZ1xjer5YooGiCReDJgMBiTZVfMl1OSwRDdSmanp/Sc5Pow5MnijCSUvPnVA07OZzw+a8jrGut8bNNg6Fg3bk0txTna1nYmU55H4Pld4JES6XdMDKE6Df6mzjFY/Chh+8arSC9AKp9DTxEohbRd+8d4Icu8IEx6nfTvatX5dqxp1WtqC74XEIZhF6wdYALqMsPYTro3DgKCtSFcXZWdQmIcgVviSUEsJb4UxEnE5fkleVZw++yYVyUEQYfhcVjsaESR5yxmU6qmpdENXuDheXJtR9AJMIFBa9OB74whTtJODtyTDPs9stWSIi9o27JLBnRHk23KnCLPadsOVOl5PmEQo+iwOUiBVB04QPoOIYNuZCorrHS0dYkTFVLOmEQrtsdzXhk37AWW2LnuusruP+jwO0/xvi/EmKej218TTz6LUuiJzvY597bZOvwal6uK23duM9zYRHg+mAasIVCGIApwMkQToPFprKDWFklDllcsioZVK7DKIn2HH3SMJOUAY7CeYHPjkF/kp4RW04pu2Qux0X1yvM9//tRw6J5bsr4A7sWFn7rq587/nOv4covhhd2/dNyfN33RnOKLMB6+SILyuUlC02SYZcZJmTNQAWkcvbBcCFC25fGPfoC8OOaNf//vclRb3DLD7G3wvXd/zlBAK2D7977N8eyceDYjkgJtLa1wGOs6kAwdz1Y4sQbHgHMW5SkqrYEOwCalQAq15pY7tNYYI4jSiFu3XuX44oLZdEbgezhf4RpDGCjyshMXUU9fdKoTSkKAbiA0ElvXyNRn96tvsD0cMcsWxFsJRVngj4Z4m9u40xn5qsK4Fhn4LFc5DPLONnU9WddZyxZnF4z3txnvbBMnKXmR8dO7/wZPfutvP1t36/whw5PHSAHFao4uT/G0wfd8mnaFlQrlBgjTYNqKcHuLrevXOWoLglYgtcYpn6g3xiUJ1ekJy6sZQvoMxpv44zGzsqI3GLHMSs6uLqirksODQ/qvxMxnC+798j22lOLJxx9ynudsbmxydnzExiDh5+/9krNZxtnJMbasELbjktsyo8US9VKkr6jqisX8kjCKmF2eoqIQ3/MJgpiqtfSUYrlYoloBnuDy+JRaV0SeR2kM0hiy6ZTzvGA0nrC5C2EQcPf1uxxeP+TRg49ZzmckYULggXAlZbZklV2ymBe0TYEz4AvX2W4HIb24R15qDg43eVAV2NriTGeiJZzEe+mJ9NOI4fUDru9cI93bophfcnf8Zeq6pCxLAtV5ITx+9JjVIkNry7ysqKTkxpfeQksPzzXs7u2ztbtNpGua6Tm+qZF0WIpO+kF29VxjsW3LKs/wAw8/iVksK4Y9Ca4DY6ogIggDyrJmuVzhCbl2kmy4dv2ANI07N9JBikbQaksQxlhj6feGICVt8zQRF+RZiTYBvSji1cNd7n/8EanXsrW5yWjs8crhKzy+rJgtSh48PmORVWSVRMg+QZjgRIdGl0LgtCbPc0Sc4kcRFtdRI6VAqs5fJbAaZx3aGrR1mNYilcXhkM7hK48wCPGkzzCKMM6QZ51ni1KdoZsQAmM0gS8RGLRrsKaTBM9dl2RoY5BCUIQBgs4MLghjRNRn1WpM26LrEk+CtIa4rTvaaORR1yVCQFk7mrZGCsdo0CcK/a7aWDo87bB0PiLWGtq6pioKcI60PwTXsTuEEPhS0k8TmrpkevoQhKNpKgSWKi+oyoKmLcnznCRNCf3O+0UJjS5XmFp0niO+BNc5T1ot1mJUGb3QMqJiEJVsTyw304rEqwmcJnCAfeq3/DS4i3UwEOsEYe1U+zlVgpfL4Z8VTCTgbEurM1ZP7nE62uJW/4DtYYK3NcH3FEePHjKdXeFw+GGA9SKkCgCFsYK80l2CUFnmpcE6H0+1BLLB6bwbNOmGrG3ZHE+oRUlazvHdZ4MUPwVu8Jnn+jRaP1NP/IzvfVY8/bQc4TO//xL+4QvmF8/W/8wqwqes+1nXxb30+ddNn6+42Bi0VDRFjbUN1fnlc0cLTVly+vABtqmQ5Yrr+ZLdwzv88L/4p5xP7nORrQiOLtn+7W/w1u99l0iXvPuP/ktkVeFLSafVDxho6k7jXEmFUh7WaJyEOA0pquJZ+RIEdetorcE6QeQkQsLewR5WSU7PLggCD0+kzOqCQMF41KPUnY46DpSA4TjFD+FgOGaZWUTdcnj3gMNb+9itfY7vPyKIA7Y2hlzb3eXR5ZS9P/g9fpIknL/zS5RnCH0fX3nMy/qFqy2VYrB/DVFe4cIeqjekxGHqFs/zX7jGi9mcXQevvPEa77/3PmezC0RT48chfpyyLBouz45RSpGkKXWtQUiStEd9ldPvjxDJgPH1O8S9Med+Snl1StpaejKg1ICxGF1hrWVndx/PUyRS8dMf/5h83nkXeHFMXiwpGs3GlxIe3H/ExwHcuvsKpsiITEUrG4p8hXKWuJcw6CcgFdILaNuGy8vT7sYUkrjfY2N3F91GPHjyhHp+ReQ7WtO1R/xYsXW4hxWKcTvmcjolL7uRcoDirGoIen3i4Yg47fHal75EW9dIIZlNL3j40YcUueHg1h1GWxknRyf0o5hyNefatS1eeeUGXhCC8ji8PmG1nLK8zKhL0wVM5/CXU9LHH3SCMA6+cm2H6Le/iZpVnHx4j3J6znjUY1kV9JIeSRCiegnRoI/1AsI4obexSW+8gZSKzdGEs/mSk/kxshfxVrCLbRqc6krynurK8Q6LkIIoDMmzgqqusUISlLCzd8BiVSCFjxMB/dGYfLVCt4bxcMxqtegCrJSMRiOqqqKsKvYPr5PnBRafME5Z5Csq3dLrj9FaU9eWQX/CsL9BpS23B2P6gyEy8Lh991V2trcQzrFa5uz0HXev7bM9gLL1uf9kxunFirxeYZ3XJVgyoDUt+eyKcjlHj0Z4nkfg+1g6nYCuFGDwlIdr22dJvRCdeqTRltIJer0BsdO0VQ5rq2jl+XgdPwcpJR4OYVqcbdBOdMI91qFNpwTo3No9vC3XugmG1joap+iHIXvjDbKy4moxxQroB4qok8fE6Ya6KknTFM/vvrvK5jhjqesuQHm+hzMGZy3GGBrdUNYFk8kE6UGd5QgpqZuOtjj3A0xbYduCum1p2pamrjFNS12V1LpEKYkUGqtLtKtpSrNuZQiQAt/3u3OXEo8WT7QoqdmMK97cN+wMSvoxBAhE2eEKhIJGWgqt8KzAo0P1dcH0k5D62SNrPulxP7+e+Ix2g+0wZEN9QfnwX/GRXpH17jC/Oqe3vcnbP/kpcV0io5S412djPGRpPAwC6xx5XuJaWC5rssKQ1xY8R9A4Ghp0qcmt4WQ2Y7x/gw/O7xNGS/r5lNhAI91zZ/VyAPusE12vL/jV5OfzovxfZfoV/uMXOLiXp2ctIfGFqgP/dU+fmyQ4p3AtBK7rzQXvvcPhf+/vIKSgEVBfXZJNl3hCMLp9m6LWnDx6yLVru7y2v899XfHP3/kl1Q/e5pZZ8Y23XmeE5d23f8zs4ydsWcF4KyUcpjx5MmM268RBpHIoBdY6hNAdq0AonJPo1tK2lkgJPE+hXCeso43l0YMHXOZ156QYB9hIolqHbqC/MeTqdIoDPF+ifMdwc8DmzevcPXyVNEi4ePQ+R/fu0ctb4rKgnJ9TSsvD8xOkdhzeucP+3/1bPP7ON7m8f49qOSWvanph74WbQXkeB1/6OoNxiF4s2B1P6B9u8+M//mPsS7dzoDy+9vVvsH1wjf7GmD+dXeIuLvCFYTiMyZua5WJGECf0+9tUWUGY9hDGIaSHET7f/mt/A7V5wNkHj/n6X/ub/Oztv2D2+AiV17isBKsIpEcYxYDk4mrK8uycXr9DngfC4WjJZhlJlHJ++gRfODytieuaZDLk8vyE0NX0+z3yHOq2YJWt8P0AqwvKMse6HCkgilMkjtVsTi+JOLh+wFF1ifIseeYQgYdIFMGoR1HTgfAmGwSLBc0q48H9h4RxQDocs31guLy4BCHY2pxglGVZZIwmW2zv7HI1PWe4M2GyO8K3Btds4nsW4VsMmkrXXFwcsbc7wtQ11nYtK4tg5w//E1750/8nedZgnMdweJPg67/Nv3zvz5l//D59aTDNHBcG1HXJ6fEx27s77I5GVGGDF8VkVUm9WnJ1OSU7O2My2WD7zm381CceDhluTrDtgirLulGpch1tLQDP98nLkqaFncPrjLb3KBvDwycf0m41DDT4Ycp8uiDyJV4QIJVEa00YhnjKx3qdeFTS28CJCOXHIH2qusHzFYtsRujHlGXDsL9BkgzQecbOzg6LrGKc9GjzCtka0iimahYoqxn4lkGgeeXmPm+8fh3h97j38IKf/PwDLs5nNFUGRuCLmtVqjrMVgRfgSUUSx3hSYbWmVQLP89ZDTvB52q7olALrVnN1mdHr9fGU13HtPQ8HSKkI/Ai5xiTYtQKn7Yj6gOhol4iunC46lL0Q3TshkBLZVpSXpxhd0VeSWbYA32NaGnwl8J0jCTpBNm3bdUXQovwA4bp3RdofYHRLXRhk4IHwoLYgIypdUiyvQDiMaXFGg9PU5RJnNVVTop3DCUkQdowGIaPOHE+Akp3kvK6rzgBKya79YgVtWZGmKcoKdFNSNRlxkCJj6MWWQdAS00FttAJjPUTTIa8i2WLXrVVYhyQBn9S3eXEY/tLw8ld6++4zQprsrn1sLUbMmR19nywpyI3h+KMHXFzN+Oort1llkunxaRfk1oJqddWwXGQo57FaViyWJZVT+LHDGIs0lqrRrOqKeHuX+OYr5KufcfPRL4nrjPrpcdoXj/NXTuelA38Wnl9a1+E+tWLyma2Gl4fkLyUdn7+tTw/27rM+uJerHM8lGZ+RN/zK7L9ifvG5SYI1DoxDKo8gDKkXM8Q//ydIX9DzBam2hJFEq4jt17/M44dnuINtgmLFk/PHZKMB+1//EkluKD54G314jd//m3+Ljdfu8k/+b/8p4eVDYk8TR7CzO2JZ1FjWPHftSD3JRgiDyYiV8CgaQTEvKOsGJSxJIAmVI9qacJUZHj68grIlCARiZ4vlVcUgSGl0g+9LgiikzRoCIbty/GSLcrXk+AffQ+cNVdtSnZ/jfXTMjb0tXv/WV5jWLX/x/R/zytYWtdXo4/vYdMwrt1/l9P2fcmNvi3a4zeK/+o8RzhEdXkNWhjIvuWoqNvpjLnNLUmji4QTDi33wyMAHP/05xw+PuPXmm5z99u/w43/8h0htqZcVw90diqs5rW0oq5IgGpC1Bs+TEAcoFdK4ACkDkr1dRH/M1u23OG/9TsERiatqRCjRtSaIPLb3r+G0pjo5YXM8Yjj8Eu/88C9RVUHeLFkWU6RKsLqlKRbceOUVZLWiqltQnSxrFEbUTYltC5qypljOELahPxwx6A0I4z5VXXL00Xv4qsRpS9gfMd7bwCmJoEJ4fZZHj/jWV77G7mtf4ic//T5v/+E/RS9Kll7O/GrO/PyUzd0dguGA6QqMs0T4nF9c8OqbrzLeG7OaXSGdJPI8stkZQaioa0dvEPPOD35Omvikg4ggshyMRkg/JYj7LIqKar5AtBlNXZPPP0Td9/n6a/t86ElCbcC1hIMewku5OrtCyRqB4cnj+7SNBidQSmG0BuM4rgpujGK+/NU3SbZ8bn/lNsfv/QKpPcIkZnywj4hDwsgjFA1XRQtSsHN4k+FgyCpbknrXyVZLhl5AtsqJ4xTPg1W2QAUxgeeRJhFCeFgheeXul1BJyihOUA4UAt+PyIuGqirxhopGN6yKgigZEHkJqRexMkvSKMRJSVFUpEHEaNBjmU8pihWD/oBRLyXtDVCex7C3xWRo+eDjE87PVlxdFARhn14WYhuJQBEFKUp0jA3XQtsUrMpjVGDx4xjhhUi6KiLKw6NT9CuzK6IwRAoJ0kNK0XkwFEt0V0ZcAyjFOvAJBD5KdF4vSoo1jbpTBkR16p3CVOim5dFpjnNQNW2He/IEBoFWHk2t1omFRKiuFL/IMlyr8XGopcXoGte2tEZjMTS2oTENUkmsFV3K4mwnP20trdWdaRkthhWiDfFsQFGsaBzEvQBTlvSCiKqoMU2N1/PYGg2YXeXUJSg/ZJ7NiMMI5wzCSyiqgIsiog7HVPI+iZx37VlrUc5hhOs0Zui0M57mAvb5OrNbgxdfHsw+V0n4lQD3mQGmo7DjHB4woMa0p+wP4Ph8RVm1LJxmYzzmxO9xdqXRXkDit6wWFVFYIpxHXjRAZ7MtXCd0pVvD0hhskrB1eJ2LOiM7uuTa4+9D22IQBGvs4q+IC7lPzR0+N1D+lWLoZ9TunePTN/iF979uDT2X5HXrfDFg5eftWvyG5MjPTRK0NuuH0rLKuh6ssQ6nO6EN6aCxjsnmJo8/PuLj8zPGd6/x6PKU3jAlSQfcuv0my2LJ6uETLqOEXaGYnVyy7adEkzHHsxnesiIZDLl+fYuyMVxdrCjqFr02k9nYGLE5nPD2Ox+xt7fHbD6jWC3xPUkYKqxTPLh/wmxa0VcKfMm0afBai3CGZGNEfXlFP42ZlZpGW2aXK/CfoK2mqQ3KKS4WGZ42BJ7mUlxy9PiYRkVks4Lj8hTb1NRCE/TGHElHefkxw8int3OT2z//S3aCEO6+wYN5yfHZDCslo5s+uhcza1quvfkWWwcHHD13jR8/PkL/5Gdcf+UVEk9xfTRG/p2/wU9+9lOK0wsmeUDS7+P8EFu1neXxfIbXtAw3ttm+9hq1C7j44DGbkzFtA/3+Jtd+Z593fvyj7pyUZH8SUwsBbUt4niPqhuOLcxIp2NqbcPDGXT740Q9JyhZix2K5xPc8zpsVTZWRjjY4O7vEtg3CahAGnCGOI5RUTMY96jJHYljMLklsV16vsiWZXmGNpGoctw5v4EchdbOiVAHnyyX3771H3B9x58Ye6ne/xb/4p/8SVWukEVhPI60gCRPSdIDzPEajCQQJD+4/JA4cURwTxH0Obr6K3t2mXFyB1bTGkPZjrh0eIJ3l4FrL/sE1ai3QzmNQFeSDiHkgmF/Naa1hdfFLRre/xmtfvsnZUYZoFZHfeYAM9hyXD5+gpePw4BYf3X9AVddI1WnYx0hiB7N7HzH89h0WR/e5nB5jExhtbBMNh9z92tfYv3mL5XzKh2//mK1r1xkNN8irEucMvifpjybs7l9HCZ/lbI6nFEqDkQkq7jEc9lDYDuzmCXrjpCu1a03dNHhK4PkBTkqMsWi91vX3PKI4IQpitG5omhI/DFjlBdY6sqJklMaUjY/Vhq3JDs4YytWCqi4QfkBoSihn7I5SNtKUyvk8fHTJ5aMlWEHsJJuDDaqi5iq7pCgLZpdnBImlLwek0RDPD6lbQWO6kbsAhHNURdEh8aVAIXDGItYOsE6AMRIpBU5opFp7EDsFzqGkxPe8dXAQSN/DCQ/jAhzQ2K5Bb5zFNBZTOJwxBErgKYlFIxRIYYlDn9APcUazyFfoNU5BGbEWkOrYV8o9FRoSaByea1GySyyVMKhIEQQlwyEs5g0PjhdoDxIvRimJbn3itI/1C7Sp+crrd1nOpkwvLpD+gLTXJ4pDVvMFpq4IQ0djl6hgzE8/aLA3d+gdDNDFOcgSIS3WtljRBe7PK2h/XkAUv0G0fEY/RCBMR4es2isONuHtRw3vvP1j9q7tkyRjkmSfVv+Q3GhsnSBWGUYFeNKnbAylseTCRzZQ65ZKGOo4ZvvgFjMNq6tjgoeXLI9P2VcNwRp38fk99meapC+sI15c5ddflM+dvmjQ/Q1aDJ+5jy+KYvjcX/gLbeHp9PmVBCuoa71mzoKza9aicZ25DmBx1GXNo/fukRcZsl3iW83iqGEj6PHkJx9gGsemn3HzhiQrS8Rko+sxVQV1DT6Oxqzoj3tsTTaYX67wPYEfCYx0VNpw9eiUOm+4aqYoBVHg4ZxlNN6iqGqW85LB5jZ74wG9nkedRsy9KfnZjOLohCjwWJYlZm3so1rB9HSBUxZrXTfycYLWCJy2LBc1P/3Ln5Nri60052TML6Z4ic/mVicNfefmBO1qjo8/pmlbEBEH43320gFua4NKWE5OHqDTPv1BRBRG/M7xPW4sLyjnKzb6fZpJj6XncXF2wvnFCdd2dvjqV77MV996nQ8++pif/emfo6oa2zgaGeDqClPl2LwkunYT09vgwfEFrrCoxtBULdo54v19brz2ZaxzXM4vWJxfYZMEISX57Arlwbe++U2s75FfnnL86AGD/oD24oKpbVFAXRpEEJCtLBubY/a2N3j88GOaqkApEMKimxwQXSBTIKWlF6TEgaDMMzzhaK1gZ+eA/niTqLeBxlKslgRO4YcRH7z7cwJfUJOR9ntMtjdYPj7DNJbFNGeZ3WcrqxkuKzavXack4sZbX2djtMH5ww9otAQCosEGm4f7PPzwl9TFkroqODg87NoqRrOtfKQXgnXEYczJ+QkP7n+M0obeIKI36DNbLVkcv83eq9/FO5zw/R/fp1msGAWS7OqcIs9J+31eufMak50dVqs51rRkRUNhHSqRfP23v8zO/oB33/4pq+kRTmgSX/HWW6/THw+5ODqiWK6Ien2itAfaMuqnDJIYrKXFR/k95rMF2vrMljlGG5wUpP0ecT/C1DmhbwijiCzPaOqWXpSghEIohTMGYzvCmxQ+xhQ0TQtCoOm0+pXn0WrXVSScYDAaU5c5SiisE6RxiFCK84tzWl3j+wkXRyd4zlDnc4raEm9ss7PTI9IexbKkypYIHTKMA3QPrKvZ3htweGub8VYfCwzHO7z30SkOH6dbnG66f03neJivZjR1Q11UnZGTcQRhhDYglCVOPL78ldfJVkuy1QLddmBCk+uuXeAEwg/Ai7FiiFABrRW0VoEXIfCQWtHWJVmzJPAsRTknSUOUtNRrmyNrLcZapNdpjgihcM4iTRd6lADpBL5y+BJsvUIXS5Rr8HyIQ8vBXsz2wQb1geLa7R4fPym4OIuJww22xxGry3OKyjDZGNFPfR7fn6GUR1lUODFnc2eLtDdExSmTYcDZ4pKyhkXV55fHOcnmkFd3e7TzI/RqiSktQsq1XDO4p0Dwp4FjnQE495Qz+Ek8eWqg/GmjbvHsf58+uXXCJjveAtf3Qr51O+aD7/8Zd16/i7p5Gy0dvXDM1fkS4TVIv0ZR4nuGomk7yW+haZ1BRjHK89na3EF5muzimHp+Sb0quMprWl/guU6X3Unz7Hifkl5+JaS6T+Z/1iD/xRP6QrNemv9yMvLZF+w33f+nMyM+fyvPFYZemv+bJSq/ppLQoaKV7MBD2mlcECDSBKE6JIvNCuq6QDlJiMEulmRVTY1D2oISSeD5lJOEk/mK+R/9Cb3DPb70d/4mf/kf/yeMjKB1Dle1CJmhjV2btUAQ+lg/ICsNjx+dU9aGTOeEvqTXC9FCcDFbkGUlUZgSRz1mdcuT0yMGwwHRxiaVnCPLmiD2SJKAvOheRq22oHyU7yFti/BgMugzm+W4xrIsW6R2aCcJhEejNW1pkNZSlk8YKIE0PpPrIzYnY46fHDMXmvbd97hx9w2cM1x/81VWzvHhn/+Qi0f3+da3vsP28QkDIZg9OuLm7h5X2yN+lMasHj4mjj0e1wV1mdEfTdi/e4fx3/qb/NH/+x8j25om9GAxx9QFyliQAbW2PPzoPn2raIs+2XxBf2PCE3vC7uE+w15K7QytFlycnRII2LtxjfnlGXq24M5v/xZvFyuWZY2KE6yvCHWNFd0tbtuK2rYcPfqYvWs32doYkWeCtq26dpTrLGqd6WhvEot0hjpfMr28pJ+G9HsDPD/GD/u0zidMYvwip7pckFq4Kkt+/rOfkPYl0oKrOmMh28U0jG44PzojCCPqtKQ/UaT9Lbxti2k0LolJB32m0wWLqwuaSuOMw2hD4CuauiYIAsI4RRtHEsfMVxnz2RLddmXrojJUzSVJqhjFjst7P2b39jf5O//NL/PzB8dkR1Pmp6cYa1gVFXmlaS00xnC4v8Ngf4thEnBzs88br+3zw7f/lMfnD9jsJ0ijsNpijMZozeJqRr3K8RTUZUGoJHHoEzhHVZYYJclszWJZIqXHImuIoxTwyEqBOV0iaSizOcNBitWafFVy59VXGY6HJElEURUsV0tKW4NQGO3AtcwXC1QQ4QchfhhztZpxMV1wuL/ParWiWM5oq5wwjFjO54wnE6QQNI3mwcNHZLnBaAjCgNo05MUKPI/tGzG68rg6bVjlj6EVhJOQne0UP93E82G6OKOfjtmY7CA+vqBtG3w0xhSYpiRbLDvfDdN2fhhWU2QVURhhy5KqrPEDwc7+IaJZIpoZidIgHdo0WNmi6xqjDW1hsU4ihA9+D0+NGQyuEyY7WJcgW4vxM5rGJ8svcGWFdgYZeuB17CpfKkLfR3ldm0M6u/YsaBA0RGHny5AmPqYsyfIrrK46PE8LSgIiJY5jxr7legDXNjf4/g9KPnx4DuMhD06OifD42rW3uLq64ORkgdUegd+1IS5OL5DSJwwUhQ6Jwi2yxYr7jx5hr4343g8vSL6bkqoQFXYmT8Kode8fnBY4s27PrJ/pjjm2ZpA9AzWKZzoDz/KGz2l7vxB4HF37aI0N8aSmFxp++60Q76M5P/tn/znmm79DHKYESlJlOa2cY4SH1pIgSsiqhlw3uFChdQd2TUZDgjDg9OyYqjY0yme8kTJaetjCozHgoz9xYOQTEKN9eswvHL9YB277yUzxKQnFZ3z+tOll/aVf+52XIrZ76bvPkjHnnksy1uf3Qk/lcwCoL+3GvrTsN61lfD5wEYm1HZ1Pyq7Ulv/9/yGr/8X/ulvuHOreu6ze+wVy3chK/+U/x/6Lf4JuDcrziHFY5WjqlmVRsnz8gMiXjDaGvPrWm+SPjsmXK2xdU2SaWq8wrgPjVJWl1gJKgyc8QqVw0hD6CqV8pO/ROljlLUWxIlrUMIrJWoM+umBLhARhQDjqYYQlTny2JglNaYjTPkHaIx32abIlaS9mvDHmwaNjjj98gllfWU84nDM4uQb92u4BywzU0wYtFuz0Q27feY3TVcH9e094/PAJt3c2CZocNje5ef2gUzXcHPPuw4ds7++xtbtFVZdsRiGTrW0e3L9Pm9dsbU+olGR2fs7lxQUHt27x6lff5J3v/xhlNK419IYJRe1YzKa08wq7mFI7wGaodoN5VbF/5w4nR0ekcUgahtjRCDu7oh9FXJ4ckUQBG9cOODk5Zb7MEVagqwqVhJDV3Q/gugdP+YLhsMfF+THZMkM4ixKdCY61FunkmoJmcaoTcUnSmKKIOxttawnCpLvdREDVOKQK0bMZy7NztHaUWYNuOkZN1XbeAELK7jiwJL6H0hWqzdmOApbHx5ycPCKJfPb2Drk4PWZ6dcYgjfClQRi3ph06pBKdMFWjaRpDlpWcX06p85rd3esIfExbs5yfIIDtnQHaKmZX77Hhlvy3v/0tsr/+u/yrH77L+3/8Z1xeZsyyglfe/DJlOePawYSbOzEXD9/jybs/IzuPCBLFIJRYa9na2WZ3dwuha6rVjPEoZVoWPProQ3wJO5sTjJIUbYs14AceVkAv6Ua9MzPnww8+Ik4GhGGM1RVRJMkW56z6Mb1eTFEZHh+d0OqWjdGQqiqIAp9wHNPUDcZooijm8ZNjjPC4cfs2ypM8eHzCcpmxvblFVTqwhsFojEDgeT4Xl5fUjeHick7jFDIKcLpzYfSDgK29PVSaUKwWrGYtW0EPpcZkZUHcTwl7Cc5LWCzmRKnP9b2bPHx8ijUgdM18fkGTzfCEwDQarQ1JFGGdwNSaXq+HVB7zxRLjDL04ZTIZs5xPMbpGrAObbRqU0AhpiCIBgUdR1CAajK2p2xKNJJURaRqSxiGrpeWyWOLZgvEwAU+A7Dw+PNUxAyQaV9cIY5BViW5yhNSEviVJPcJAomtLU7eopiH1PazuKDzWSITRpG6GagVeMCAQNW/eAt2WXM1KJuMe169do6Xlww9OyQqLkp3Mct1WIFqU8nEi5MlZSSACotCjbjIefrykGvX43g+ueO2mZRC2pJ7qutnOEcguMbBPI8VzI233rD7cRZRPUoXnAHLPRdmXQfrPj1IlYMXaxVV0xQpPOIZezXdeC7g//Zh7f/aEINru8FNNyeJsyiq7xE/H9IdbaOnRCEEkB3hhTBANicIBzbzANSVeGLLhleyVD7hWnZMaQyPdusXyST7zaQV99yzIPj3mF7Mf97KM5Mvb+Iyo+vz1e377vDT/he98xjov6Dm80FEQz6ogLzcaPi/Yf+qyT8OafIHp17QbOkOdTtO/6xvapIfe3X+2jtk7oPlrf+PZZ1nkpP/8D5HWMnOGRND53lc1R+/fIxr1eWV/h/q0YNIf4O235E2F0BbdGoQv2dkdY6xkeT5jtqhomoxABAx6faaLGU1t2JgMaISmKEs0UJUNrdAI3WBFS2kds/kCY1t8r+PAB0LgC0eyOSYcjDFxynA4weUrzmenVG3OZHfM5eNjWm3wBXgIjDEYupvLGkctJLFVVMuWs6alOD5m0zj6+5v0khAcnJcr4nyB1zak4wl3XnuVk/klaS9FtS29YY/VKuOjex+wN54gvvpl3n33F9SPj9gqWvqHB5wVK47/8nvsXtsnsJpV2RmktKuWpm2oT47wtCJRCu00trbUC8s4jIg9gUxC0iggToZcnp0SGQdxwP337nFtOGRlNKvLBf044vqrr/LgR9/Dao2RAtd2YChE57BYVxVlWVEWFbrpdCs81ZX79NOn1DqsNjhnGAz6xL0+ebZA1w3CCayFk9MLJjubnW5EKFnlGa52aCMoK4PyFNoP2N/fJpvnLK/m+FLQ1DnZ0lLVJU8eP2T38DrLtqLX73H24CNmlxe0TUESh2yMUrA1O5MRnicQzoKzaN0pMp6fXzCdzjDGEMYxTauoKk0ymGD0nOHWLiboEUwaEk+RTd+lvHyXb9/e5K1X/y2WswZqj+X5GcKvKR7+gF+8t0DSIDyDEYJkY4/vvPEG4+GIXuJjqwyLZlVccTnPqIoGJQx5ljP3JUkSY6QkSFKauqYslzghUF5EEoeEymN6doE1MBr2EVp1bo7OoIRgVbYIOWM8HvHw0SN6ccTJ7Ao/TdfofIMUHvc+eI/Bxjabew3TxZzTiykSSZZl7E92CPsBjXGcHJ/Saku/P2Q2m3J2NmNeanavXyOIfbA1vV7KeNjjKsup8hKMw1MKg2Vje5Ptw31uvPYmhEOUFCyefMT85JLZO8fotsbVJU22xBRFp5IofYIoompLfOWDEgRxxOn5FSrwuHH9GlvbQwpdodcAvXyVI4WHs5Y46MrspjV4ShGnEdrJzmtDt0hzimolocnIc2iaHKsvkX7dMQGkxKLWVGuDrnNcVSCbFqc78y4hHFJ2zKvKSGocre3A1p4UtLQ4XOc/YyzWQJyEeMayuDxH64JhP+RbbwZcLhQnM0XTLHn33VNW0yUqlGxMJhSrEqqKwcBnOBxyMV3RsUIWSEKSaEBZVcymGReBYHOgibbBEwZPKsJQEigJraApDLp+qVwtQHpiTRftjvOpI6JYyxc+D5kTPGe09nzcceuNqbWLqwO1bmUYJ4loubsB1zc0s+IhVwuFlzimK8tipqivQspwiA0S5HCMkdcYTELCpMU1l1TTOaop6IuKcfETbq0+ZGSuQBqcWA9inwX/5+LyyyN81y119qnb7CeJz28G4/vXn37lGn5aMsG/3nF9kX180elzkwQECPl0NCYRdMChz5uaWhOVLZ4naKyllQ4a01mIrgrsKued6R9z56//HtHWBh89+ojNcY/eZEzpDGdXV8wv5qTDIV7is1jlHQbCWIqi6tTb4hDpS2bTFV4Q4AUhuiyojUXomigAESqcbZkMIvYmG7RSscpzLoolHgov9NnZ2yQdJXgbKTvXtjk7P+Xq+JQg8fAa1ymrWfusgoATHVvAWZyzoCV5aRGexB6d01QZA2dQgWD71VeYOYGqNGa24DS9IklTNre3CMuGQRiRxik6GfNH/4//jLvDAf/e3/x3eDg748GHH5NojfICevvXsemQyR2FP50yOzvFLLLu/i/n+EjifkIc+Ax6ESDJVjPeffvHhEnEl9+4y9U8JywX7GzExKMBX/7KV0it5f7lJcIZYinYee01lpfHXN5/H08pWmFYP1cYYzk7OUdbwK7pZhZabT7J4MXaoVEAaObTC7w4ZXN3pzNGmmXUrcHUDXq1otcPmGxsol9/jXI2Yzlb0O8nXLtxnd7WLoPhiKZu+ZM//hMWl6dY7RCLmropcc5xfnrKYGPMR9MFJi8ZjHs0psVzhq2vvMJoHIGrccZHSYfE4aymqTOcqRgkiv7uJlGa8PDxOWcnx0ijSUPB1dWSZCRQpaaRksp3YBtSsyJpoV00PLh/wXK2xHOG0Bf4sUB4EAQRe7u7THa2uX7zgHJ6yZN3fs5idklrNI2Dom6YTDa5sbtJ1oypWoj6E+IopChydFNSZqvOnrnKO769rrg4PsEawWpxxXiUYpoCU4PAYL0+jXYcn5wxGfdwOLIsZ3vQo8gWxHHChx884aP3nnD7rsf56RmPLpa0LqbKl8RR3PkSKEdjoCprxFgxXy6JkxSkwg8hiQIm4z0WsxlJnOLainx6RVMZ/ChmsrPLYDLCOMsbb73FVW2YL2bYMkcvMz549x7Tkyfd+tLRVPXa4tvi+QarNVXdoFKPKAkYjCJ2Du4QRCHCNswuj1FKdkJL0ifpDUh6A5S1zM+OMNrSWoPyuhG5QSJkgO/7aNOwzB5QFce0zqe1oHzFxrBHbQ211QRJnzBOiJUjvzpheTrD9w1CQts5i+EA7cBqC052VREh0Wbd85ed8FHkLBEGZww722OWVzPqwiBig64uGQSCdLfHbNZyIWtmDkSYsnV4wL1f/AKwbE2GjMYpu1t9Hnx4nzD1AUlRLdnoeUShoa0d87lmZ7NjocWxQ9eautJI53BOguieVdlJQ6zdFgVx6tM2TadTo5+yIBxSdLbtznbhyjm5xrh8EowlErkGBgoH8pMaBI6O1yGsxJcQpZqNTcUN50ErqStHXhnqtqZqzylbWOmHXE7fo10laC+maRsiZdiMJdueYdefMlY1Tjha16ktOtOZtj1ro/DJC+mpaJRwAisEVQNlbQk8CD3WuKouOXrKiHi5jfJCMOTF6spnTc8C9GcO21/uOTxd/blKhvsEO/BC++e5Lz2TIvnMXX1SIfm8CsKv0174/CTBEzjVlZOkp1BC/grP/1P2iMWhrcPXDiQ0gNAG4yylhJlecf7hfW78zre5cfsWl798l8bVLGyDHyjIDE3TIHzZUf3o+L5KejjTkvQ8nKzwQ4tQBkSL5zuE6TJLY4Ha0GQFy7ZienqF1o4gjRiOh5SrFRsbY1RbY3VNqzy2tndopeJiviQZ92nmS/pxjHGWLCso8hac7XQBrKPUpiurISiMxRYWqwr6sUR6Hss8p7e53wnWSIFrNI8fvstHP3kb0WpuHl5nZ+eA7/5bf4e3//R7vPdnf4GYz/nr/91/l/tf+zI//pM/QVYtf/u/8z9gsLvPL959h3tv/whbVazqGVVVdU6QGFyREZNQ5yvqNkMLn+Fok8vzI362vCRMxnjk+Ic71JcpeZEzbSqGozGu3+OdH/yIu+ZVdq7d4vzqApfNCVyDbmpY89qlgEBItLBrQx/ouLtufYOAFQIr6ESbtreojEAb2Ns/ZLSrePjgGK0bZudneKbP1v4m/s27cK2kLpeEgY/RljQOSJKUwUbIl7/zdS6Oj7l88JBBHBGON5BRQJLGfPj+e8SDAbUKWOQZCoezhuNHD/H9LdLhEOcEcdxDa9NhAqwBpymzFYNeQpVPKeZX0NRYbSlrwdmDM5JRju+FNFVDXef0+iGztW+9UCE3bm4Q3LnGk8dHLGYzAuUYj/uMt3bp9wc0ixU//OM/wsMwn15inCCIQ3Z394irkl4as5yfEY33CPsjzs+n9KMQXENTVYShoipzWi1Yzmdk8wW26RRKy7xD26NbdA3WLLj1xnUGwz6mLchWGXHgEScxTx49pDfoMxjsYBowNZTLJfniitnFisHGNsMkpp8k6LakzEree/ceB4eHOGs5v7xCBhF5VbG5s01d5pRZxvnFRecuKhRKeGwNByyKgqpaUZ4WCCU4etzjItNk8ykmWxCLTohpPp3iOYe2mshXIAVFU+NLB64hSUJG44TvfuerHF7b5fHjx3zwwYcU8zmibTGtjxcnDIcbRKFPHPjMrq5QQUhVlKj1+7F2hiCQ+EGMUBG+sh0PQbeM+gHzRU5ZlpQXFXG/j+97lEWGsQYRCKI4pIoCZNOwvb1BXbcslvOuvG5cF6Ds05dwVxAWdBgAJUFruLoqOD0Gn5aiqpEObF3hpEFhScMloWoRX+8xPEpQySFtIykLSIKIQTrk5OOHjEZ9BIY4GuDHMV5dIshJE0u+0Og2Iu4lSN+xXM2pC/CVIw0iGtMpRXqKrnIgxHoE3lVI/VThFIhGYJtOnEqK9bprG2jrXHeuTzOEdRCz62WdUu76WjwdobsugBvZtfyi0KNpG5rWEoUKzxmQLQRi7dcDhgZjcpzzcc7hSYOnDEJ0Kp041zF5HDyzh13/3kI+PV7xrCXy7JicpTFgxJrmqrq+iFsv59m6n9U7eLrsX3OM717az7P5L2/3pdbHS6u/JJj5KZWCT+oqL2o3uN+4qvD5mATpkJ7D9zwmkwnaClZp8rkbFAIQrsuubacQiuuoR0pCrUB6cH7/I4omp3/9Bqu8Zll1JcSe7+MPUrKqoihbnFmP6I2jpemEnKqay9Oa0hg8fw1yotuPpDN06SqGkjw361GKoKwaypNLYl/x6OERl4uMaze7dKyeLrhcTMkvzmmWC2gbZOyxt7+HE4oPPviYpmzBaYQn1iBhgRWysw2uLVVriVLJ+MaYnZvX6fc3WS5zlJMcHuwR9mKyoydUqyU//v6fcff6bdpeHyU1hbD88uF95v+X/ytf+3f/bX7v27/D2fkl7/34pyzn/4onqxm6LrC1pq3bZz4E1jqctlRFiWkvcXhoFK4tSHsp1eoKXzr8uONzX14tSZOAMApBGxZlztb1m1xezNk83OWVr3+Xyw/v4eaXNGVO0xQIa3Bag9AdteoZuMm9APzpPgoQkiKveOsr32Kys0uJYFW1XPd7zGZTAulo8jnGSZSKCKOQOAqoihVFviQrSvL7DwmcpJgt+PKX3qQ42GW0s4mVHvPFvHuJKahXOcoJqizj8vSUOBAkox5lY5F1SxSEtLb7neJ4wGJRcnx0hS8BJYjDBOE8msqiACEdZdkwy867Pq52hIGkLSoG/YQ4iDk6uiAZaQ5vDYgnCdN6QTTps3PzFr3BmMUypzWGWSuZnl7g2U4muO8rLqcL9vf3kcKSlzm9YZ+qkdz76D47oxGBr2h1gfQk09kK8Clzg2k7+XLhOh2EujQdALd21G3L9mrFztaIyjgCT7FaLKjrGt1oQj9kennJk6NH4Fr6vZAkEFDNeHzvjN/6rW9hm4LGVBwfH7OcXvHmG69RlBUPHj/BTwZMdnY7L4S6RiqPNE2Jeyl13SKcYHV5RlNV7AxSltmSaDRifnmJaSTThw8YBDDY2qY/iNnY36VcrLBFgdHdgKI0iihKKfIV26OEf/NvfJvR0Gc4MEwjQz9WVDNNGEiUF1DVJdlyjksS9LylWs0JQ58iUIR+RKtb4sjHKrHmKnSGT550DIZ99nfHjAcxHz84odGwmM9Ien0G4wF1tWK5yFFWI6xDa8tsvuBpU18IgdPmWWBTa/VYEHheh8/pngvBcqW5mjaEQY5xjrQXUrYlVniEviQMPLwAtlRJ3JPUZsZqOebGrUNGG2OKZkm2rIlUTBgFOGdYzWcIX7A1SUiDFrQlDiNUoLicXSFRCN9H64ZiZaiyln4MseoeUykEQlqkgkobfA/CfkpPRZSLJUVW05mmrvEMT6OMfKaJ1bFPReeX4VzXfuneiOJZVJOyY1h0jDioy87WuWkdQpjOmG4dhLz1YMNIg/EMhra73A6U+CSUW9dRXPW6uqFwKLEGXEiJFA6rLW5dPXg64pbSkcSK0AqUsM8jL16MeZ/x92et053p/2+n5/Ehv8n6v27e0+lzkwQVKmIZEnoeUsHO/gHJjZssi7yzS7UWG0WYIPzkS+sM1Il1Kmc6oRGlJKW0+IFCjXos/va/TzPZZLGxyWz7VeJ/+J8SO41qDEuzwgiJMwLdmPVAtVNYTHoRbdHQtC1GCGrXEvke0ioQFotBSYHve1hnqdvOnc6sdeOVFFSmxQ8D8qLmRz96m8P9fTZ3NnBYdg93eVBkWNtStQ15VVCUmjD0sW2LaTokvyfBpj2O/0//ALsx6S7mYsb4f/Yf8Lvf+V3e/J3vMi0186sFsVJsXdtH5ld87+FHuGzB9riPHEUcHT2gnM4Ia8NMWIrzGfU//hckozGL1Qpd1ygpqZym0i1NUSCdxVMSgcD3FNoY6kqjKw2yK/rV+Zxq5eN7iiqbcWFblpVGx1vs726Q1zmDrT186SFDRRE7ZvOc3Ws38PB5+KM/J+gNUSZGOU2+mHUmF4ZnWXtXZFi/HBydfKznY62jbQwnT06Joj7x1jalaWiouH7nNUy5RBcpaZKs6XsZdVkTKI+ToxOuzi5olhqhPFQYcXF2CUKztbXB9ds3OT8/wzQV1XJFPl+i664FNd4Y0uoSp3yS/ph+v7emtUq0tmgLVWmIkxFgSPtDZrOCq+kckHiBYrKZdi0tJ8hXJY1tcFVnX9tUFlxBVRtWxSXL1YLDmwd84yuvUzeGne1DirIhW1WdgZc/JBmBFIZRPyZfzrr2mO8zGg3Z3N2n0Ir5PGc1LZg+uqJtGq7f2sALBGVW4vkpaEVdaTyl0NribGeMJoSiWVfoZpfnyNv79HsJvlrbGtc1OMmD+w8RKsBZjRCO+WzBK+KAO9e2eHJyST49w0xiojDg8mpGv5dy9OSYaV7jhwk7+/s01rKcTTFty2xxwY3btzslRSe4Or+gXK1Iw4h6OUNKhTUa3/cpswWJbNgd9ujJhhvbA971DU+OTzB5TT/tsb2xQc8PMbphZ2OTt968iScahK2o8xJlG6rFiqosOrVK1dDvjyjyjLYssW2NaSpsBtHGkDe+/lXe/dHbyKZCY1HCEAUwGvUo8yW2yihn0FYNvdBnYVoCaWmrBfWiweqGtijQdg2AtVCZFiEsntf9Btqsqwm2Syyf4hSEFPiqA/Vq7chzmE4t45FPGEocBpwlVAG+CBFGEUmB9EtiUeBEQxbUCNmnxecH3zvGGkNUt6RRRL0oadaiTpFuGewm9CKP3sCS5yus9bFSUddQZxZXGwaR6lpuotO9EV1vABl6GGFoHCRJSpwM0LrCNTWtZt1KWEcQ17UUOt8TEBKkAukrBIKm0l2weZZBrHEMsgMgK09ijOtsoKXs5LSdxEiJEQqMRonOzwPZDUCUAmk7/YWnypHOCSweea4pKk0/lfTC7p3UGvOJxsMzgGZ3OALwMXhKYNxLUs7Pj7SffngR2/gpiMKnJ/vZicVnBt4v0LL41fVfTAaebuL5rTzPYhDP7ePlPX1ae+HzOg6fmyTEaQ/R1Mi2IZ8vufFKn9vv/YIb9x+Sr3LKywuC3/1tHk02Of3xzwgF2O//KUYqEA659koQQNKPSMYp1CWVH3D/f/4fYrd2AVCX5xz+8T+huThjGAYME5+V6WhdT/tLnqdojaYoCjwHQaiIewnLZY61BqW68qA2LZ7q6lFWW5wA7RzCdYZOwjmUVHiBT902oDXLywvqbMbm4Q513fLq7VeYXV2Q9FIGowljJ/nR936AjyL0wRjdleDigPqr30Svz8O7PKfyBL987wNk2mfj7muMJxsE1pBfXHBn1OPwv/Xv8PPvf4/m7JQojTnJF0wXU3zbjRBzHI8fnxBOz9meDNjZH7GqckYGSiN50lhM1ZF9Oue9rjz4dIT/tCGkBLi2QRsoTI0SjtMnD1H9EpGfEsYR1otJ4ohR0kdJwepqip0tuXbjFhuhYjmbkq3mpJHH0YMPmZ2dYIVevzO6x+zZzWW7Hm3btBSyZLGYY4zCOUF/VZBs7dIbjtBOEMU9dkYDBmnK5dU5994/I8+WKFqEAE8pmkBy7etfp3dwSFGsmD96QNmUXF5d8fjxIzwHVZZjatM9HU1NmPh893e/QRTHNFWJ1RprGoxoaRrDfLGibRw3br5CFIdEPcX80SX90YCt7YSd3U1G4wQhBW3ryPOcq4spTVUDUFY1VQteEOJjsLrB1QbPKLz+BvePLsirht3962xu73Hz9m1Ojx/jmhzP1SyvTjBNSeB7CBUgiMiWOfNpyWJeUc5L4jjEaklrWqSThH5AWzuKogEpiBOPMJIMhj1Wq5KirDvtgDggTSKatupAaUrRHwz58P375GXJeHNMVTc4A7OLVSf1nISYtuK1V2/hnCFMe9Smq8JlZc2Dx0f0NrYYbzdUTYWSgiCKcEIihGA1m1PmBRenZyjPR2vNLF+RbmwxHE3w4x7bUpHahqvjx5ysjtjYOuRrr75CndVUdU2/l9KLE+Jol739bS5Oj1nNrxBtSi9IsUZzcXxGXXa20c46iqpByBXSSopVgTYtRsFrX/8yX/7aVzk7OUYoiYpDpKlxWhNYjV4t6PkS5xSXR+e0xmKkTyAlKpI4ZzDlqgMpGo3Tbp0IS7TrWgitsR04suvCIaVCebLrD9uGttXrgVJXDTdaMJ9rHj5esLnpE0cOz/OQymCEQQUJvufj+4KegXxZUlUXBHaJMXDz2h6PH55i44DMtRhhaTBYCdO6RS0LDrYlca8CZ6hWilWdY7QgUIpIgq8UvmcI/A5obHE4H/zUR2uLCGKyxuLFHibwcJHXSbnHPaq8II0jqrKirRpE65DGdmqO62qcswIruwrFGiMMdElEF6gtwoIXeDjdtQOk52OdTzjeIEp7VFWBaRoabdcME4Ef+ARCsLy6QpQFyrquxenA6g5bobXFhqKrVjwX+Z1zT3MVDOtqBuvE5YXo+NyfT9soLw/N1wH3i6od/noWwa+2LD5v9XWO9izpWXd3P6mFfBrw8VfaF89t65PDXK/7r1FJaBsor5YMfMUgSVhcXiGfPCEY36S9XLJx7ZD2pz+jefsHjP2Qo//t/x77d/8uxljU44eM/kf/fURdgxS0qsUWS1492GOWpBw91xgRUjCejGmrjDzPGcuI4cEeZXafumjWAI3uzpOiqxigBEGo8H1JXWmsczTGUjUG5RyhLxCiswVuGgPWIazDCofnC/b2t7l29xVOjs+ZXV6wtT1muL0JQUgS9rjz5a9Stw1nZ1f85V/8kLKwhNbRC7zuogoIYh/5fINHQrKR4PV7VF5M6zyMbTk6O+LDX/yCb796l/GNA7b3D3n/4hxzfs7GaMTOKOZJDF4Nck0UCIxFtxXLbIrRVUdjkx6xL8jEGneBwHWnti59dm8nsQbsWOfWN4BFeo5qOcXXLVXrk+7fJJvNuDzKkZ6iXK1IpEdsG7JqRX88YLTfYyJv8t47P8XFI4KRxs2uEE3bgbRYtx6EeCZ6Y5xFG0OWrTC6ezgbIcmMY3x4A20FZxdnuCSk7/ugG0JPcb7KUFIzHo6Iw4iGAFuVPPnZzwgCj8BpDm4cEPVSLpZzpudnqDDAeRaBoBf43Hn1OlKJThm09fj43gdU5RJnHEnaxwqPm6/c4cvf+BqrImeZzXntrQjdarAG31c0ukIKQewHBH2fwWQASDwv6HQRrARr0XVFtlyyXOYEOmCkethmwWSwxas372IQFFlN2wqayhAKx2SyR7GcIVHopkPnCxlQlDWN1h0GyJfMFnlHc4wjPN+gdfd7WwcSTW+QsrmVkCSCqgmYbA65e/cVwjAkCDyyPENbcMIjTkfMVjmrVUFV1TgrMVoyn5Xs9hLuvvEacT/FGE1eNfRGm7gm4/DWK1QqptaGuixwtiEMvM5xNYkpy5LVYoEpaqRxNLpltD8h6vfpb+9y7c6bPHp8yrt/8X3qRcbj+49ZzjPC6D2ipEeY9lCE0Cgm2xs05ZJ6viLAsaiXXF2csTO+gQC00V2JXkXESYjyS0zbIqzFtA1OKW69/hq//wd/wL1fvsO7P/4xgRRUTUu1qnC1I79a0UsVgerAdsozjEcDlqVhMc26vjpPnyOHFOIZrfspq0m3Aul1vV6x7rk12uCs6Vg0QnajVOuQT4ERRlAXgulM09qWm9c3GI1H5HWGUREZPrm2ULnOPyPeQJQZo1DQV0sOdq6xPQmZzgt85QjVhKMnp2RFzdbehMO9Hr5+QOALfM9iWost6EDGfme5bIVDO4sMPazpHDVVIjC+xAgPpTxWhaY/CmmlD0mCNZJoMsaGPvPljKptsdoSOEmA7IyjBDRGY9t1EO7QjM+wA8LrBmbaGpyzGKtRgaJqDc4PSDb20V6feWvJ6hqlUoYHO51zbNlQ1Dnn8zPqVjOSglCAApS19HuSMAa19oq26157h5/4JAw/HV0/1Y16Fh0/Iyq6577z6QiBX53+v9lueBrUO+HC7m8lPrHI/qsc1/ONlqfb+CsnCQ5JXXcCMIOtCXfvvMKHlwu2tn2Mdhy9cw8xv2Bb+SzSiOpLX8HFcffdfh9Hh/KVCoxoGSqF51mGW5vPBDCgQwZHaYKRCuF51FWNLQrSVBIpj7oytLqzhi0rjTCdfGpbLVCe7HzppcDoDiyE6Ppe1lq07cxSnHUIA74C4zmyVcH56QX5asX07JLUVxzeuM54b49773/MkydHOCHxg4Sbd17n5OETlk9OqSqDCrrtBGH4EmJEoJWk8QJKP+QXv3yXg90JBzcO2d/b4tE77zNRHioIuP6lt3j0i5/RrmZseoZ6nFLMM6y2FBaM8Ti7rPBWNQO/e/ocjgCv0yOQ7hk/uOuTdgqZwj1FG3f/yvUdbwVIDL5raIqChx99wP6tGKsbVllJM53igoCyWjGYbNDb+DqHN25Rtw1bixW92Ofx/XtcmveoZlOsbDsxJV4sXznT6WrUdd5ZFCOxQYqsNLmGjc0t+nFKvphxJWqWq0v2tsasFiltW7BazFguFuzsHnDv/Q8osophL0WJhia06HrI/tYWd25eB2sx2iIcDGKfzUkPFfqUpeEHP3ibfHaJFIYwCtjc3OUrX/8G480tdKvZ3z9gsEwYpz2CQLEq5pycnxD4MU2rO7VfCSr2UCqiqR1S+kSy6z2XzrF1/RZ961NpyXsffYBpW3779S/zk/c+IC/LDsB6dcn2qI9vGwaxRxJ4hKFHnKTUTYPWFXmR0VqDF/hYHPNFiTMGbWpavSIr3DMH0yTx2d4dEfqOMIjoDQf0hwOKouT8/JQw9Njc3CQIQpwThHGCE4qsqKkbR6s7J8aLyxUbOwPuvPI6QRhS1Ia8qPH8pPNCCBO8MKJxFRZHW1dUVYNFkVc1o9GYumpYzeYI6RH1+hzeuMXW3jal1jy89wFnp0t+/Oe/RLoAZI+GmKoWVCKkXVrq0mDanI/vrdgYhvjqjDgy3Li5ja8CyrLCGIPnBwhPkMR94iQl9DbIFnPqVYHXl1x//Q1efeNNHr7zAe/8+BcUpSUNfAIb0gpBQ4mzmmxlkMIwHARsjHz8EJbFuoXoBN5T7wcA6fDkGjStDabDLSNMh4UZjgYY61gslt061j3zleiClUIogWkMVe3wtaIsLXnesgwa+uPrJJvbFAZ2dndZnj9hdvwx8TAmaM/Y7veYL6ccXfyMyXiPydhndycg9jyyN/dYZEt6qUca16wuBUkQkoQaOxJUedPZsw890kTglEFEkmDYo6o0unIIpbFCEMZ9vKBHbcDze7QWsqqlbGEwUZRa01gotUA3gqqy9AOBWL/6jAPPU+vrtAbFrXEKwpOdi6UDLQytsd07Ku7h9Tdog4SLWcZ0uqLOMwb9AclmwGpW0ZQV+eKKxeUZymnCRKC8NYNCgPQFvt+V1TvECXhreoO1HRbC99YyK3RVWvksefikfv808D511Pn8fr37lU7B86PxX/nSy92JT9n2Jws/vTUAn1QKng4UXOdt9gyH95kJzxcQX/p1CQL8miQhinwWwtEPFXfvHDI+nGCvFrz/Z39Edjnj4Po1irbiwf17iBuHL+zO8zz8KKRsupFGYhSh51gVc7KjU17Ic4TAi/tgJKu8pQ0M3ukpg5GH9GEeQFkJbOEwViIC0fXYpEMqu6ZlWpRwhO4prrMDJFrblYmME3h0vcNWW06Opzx82NHSEiHwtyUxIVXRULY1i+kVpqhRMmT7xiuoV0J+fjUnrypSCT3fw7RtR4VcT0EY8s0/+LeJq5KqrvGaiu04pC+7kfaX7rxKnCS8vvcmP/3h98mKhnyxom0qhtd2yKMAPbsitj5ZZmhbgagttRSECgIFXtCV1ozrXkiec3hKoIV79nA+q7PRXWZr3dpe19E0JQQ+QjRkl49oVUw/Scl66bpqX7IdBIyGW5ycXJHlOTsHtxmMesSTHWI/4tEvf4pZLRHadCI4ptMgsGJ9vbVDixohfVZZTe0u8ZKK6XTJbHRMPw6w1YrVseba4YRYejidsZhPO/VGKah0ix/4WJ2RL5ekqeTi/IxNHGGaYFqB8gTONaANqxxUYAmriEcPHjOfXnLr2jVevfMK+7euc7B3QB71KbXj/8Pan8bYuq37fdBvjPH272yrr1Wr2/0+zT7t7Rv7+jqJIwPGhuAgwQcIEomEEoSQFaEIFAmQkFAQQvmCRKdICZEQihUDNjjYvvfa1/fe05+z+7VXW6v6qtm+/ej48M619t6n2efa+JXWqqpZs2b7zvH8x/P8myCJOa5K7MlThlISRCGxadkZjGiJKZvefCiOY4I4ZFVqfvSTR7QrQ2rnLBcriENuvf0WX/6N3+P0piEbXrO3M+XOG2+R7O7x+OEn3FycE0mJKWuyPKFrNEkQoALV7zSlJQoDBtmAIIhxnaNe9+RcgQDpSPOIriuIQ4nAEYWeUIHRLXGUUhQFddNgXUQgHTvTIaarSLIh2iqS8ZQon1CXFciGIA0I45Dp3g5GW3ynCQYJSvZeI9Wydy38oH1EhWO+npOPBwwnU8SyoO0MuztD8uEIZ8E5BWGIDSOy0Yi2WLBeXrM+r/jOP3wX62OG0wM654imitu37/PowXNmq4oo2qLpKnwn0HODayukLzg/u+atN3cYbyUA5MNtvvK1EWeXS9I4IYlChOkIpGJrusvuziH/6P/zTzg5OadpLW1nCVVAnqZMRyOCVBD4BtdqskSwexgxTAzOu76wONC6N33rcxk2gEBtGPoIHK4fxPfGALSbRFElJeBeEvdeuhYKi5QBGk8gBF3nUMpzfblGN4bW5WxnI7SKePdHD2hWc9AVVasRKuXsakWgIoT2GH3FdDJgcVoyc5ZBljJSDUNpGScJ8aS3t9aVIhtLsg58GXFwNCXPBF1b96TjYMB4b0B1cYxUDtN60nRCZzTEY8JoQF1ayrWhNYJAJnSFpVsK1nMo16AMBLsQJPTW3oLeI8GAs24TlEWvavMGaQSB7HlpWkhsOMCrCas1dLM5TaupiyWDPGMwyjHGUpUFq+tr6tUMXRmEgSsLaichzBPiLMdKQSAc7ewG33YY33dhlRe0rpdIjjeV1G5Gsz2fofevkBu4YDdqCdUvn7/4+AXb9l80uui//6m9/C/hIvyi38jNlt/JXjnzYpKwORV/IbD57OXi53z3y++5P74QJERKMMgiJknIN9/5Ku8LwWI+5+H7HyONoV5eEUcBERqnfuqJKUE0CqgrQdR5Ai1ojcSeF6g98/k2PR4vLHI6oFwuSIQgDSIkkiiURF4jFFhv0EaAlC8NjqRQm9hZQRwHKOkwuuclaOgDqTbtvzCAKBYEoaKsO5wXGCNpPXz48XNO5ituv/UK2TBndn5F5AU704isbRiMB4jf/Aalbpn96F3CVDIYRoS+z5cXQhAJeOftN/ngB9+luVljLi85Vp7VJCcMJbo1vCIFz65O+PDxIy7PL9gbD7j7xl1e+83f55++/4A/+X//XbhqiFWA173kzWx82DsHoeifq6Fn7Sover0vG2zgenLRC+a1Fz2K7qnE/YXOOpxtWM6vyEY7JKOMYDTEIphsbTPd3uOTjx6QDUek+YC6aAmCiO2tQ0a/+y+x9cqrzE+PoVyyODvh5uwUJRXa9pa9bGgCMurwqsbWAaM0o63WLE1LMB4QYZitFqSJ5+yDM5bVivHWBO89cZyQ5TGvvnaPhxa6piTOYwyC47NzvPVIHFkao9uOwSBBBSH1skQaz/nzM147us3f/Nf/dQaTKWVTUzct/+63/jU+GeyDEChn+Pcu/6ckD/6UplgynW7hg5jB9jZvffMbXK1anj57xmw54+T5GbPZDcW8ITAl0vby3ssHD2hXc0bb+5SX11zUS374Z4ooG7KeL1FeYP0m+td6rNaUWCSOqljRaU1ZW0ynEZ7eUMhDkqQ0bUNrHLNFQVl2aO0JlSeKAuI4At+rVdqmQbuSKB7hFJyeX+K8ZWt7nzibcD2rMD7h9v07eH+KEBHpIGNRrtjb36HSHbG2LGYdZ89nfPLgMU53pMOMN955G9M1zC+viPe2uXfvDtc3MwbDMU3bURVLJpOcpjNs39rBtRWdbcEEzG5qFosaKQcsZzOkChlPJojWUS8qbFtTmY4gTEEoZJT1hdqGzJdXPPjknFff3GIyzrlz5zaLak6eRjhjSZOcrixYLRqcjfnxu8947+NL2g68j/AOxqMxq9ZgqxBMzCCCSSp47f42AR3XF0uWZcGq6McI3r1YWHtzIUGvyJLIl2J0GTqU6vehnWk2C/RnNOif6WlbC84bAtW7N2IFXSVYG09Xd8yK5xxfzWmtIwoGZHGMdwFlpYlDhbeSqlwSRD3nodY1xaohkBLdFuxMI4wxGO0J4oC2cyybjkGcofKEw71b3D66C67F2hatG+bLBflwzGjqaYpzsmyKVDmr2QkyStF1zeXzkqIxZJMBgYgZD3a4ePSU5dz23ZZQ4Al7BYf3m13txhBZ8dIOWqrP7NK9wouehFw7xXqxwriAVluMg7v3XiGOQtI0Zba4wTS6J01aRdcKhJM0nQUjibYPCLf3KDtN25RETUfcXjGkJ5C23mMEhJHCBQ6BxCUpyb07GCxmPqe7vCGynqBPBX/Jm3s5nnjBa/jpgvhL+vs/+6ufLshfwGt4wYf4BbfdqzxAqJ6NoH4BBPhlj+iF6gZ+qtPwBccXgoSmKQiMxleW59eXNIMxgyjk9bfuc/LxA0y5QDSCOI3ItiY8F58KS6w10NYk3vdsZ6Cpe9vZZLVi+h//n1CH+xTFmgmOsFzy2qt32dnZ5vyTRzTOMFIxtmvJB6O+fRtZwjSg0R5vFc56RBASSNUH43SWOJagQAX9K2JMT2BJAggiiJOA8XRI2jRs7exyflFydXaN8AJ9s+Tqj3/IcDxAYenwPHt+wtnzU/LxgHUecucbX+P6YYZrF+TNjH/rP/y3adMhb3/z1zh/9ARzfcGv7Oxx+ytfRsYBi9WM9/7pP8Z2DXNr+MlPfshrr74KZc1gZ5vV6SnPTctp9Q9JDu7w5lfe4eThJQ91RP1bf2mjV4b44/cZ/JP/AmM8o2HMeDrquxBNjXrZK+tHDBaPUgHG2M188AXKp5cZGdsTq0yHbwt0FZKPthHpgPH2HteLguVizfX5JVXTEWc5r7/1Jt6AiyVODTCErBZr5rNr4khgAC9Un5lgPTIQGN2B8oQqpK1XDEcjBJr5xXOE1XT1nKurpxzcucXh4S1UFCAAbTSdbfFY3vnG28znC5qmwuOoVzWL6xti7yF1SOmZNUVvdGNuSAWM85yvf+1rfPdHPyYZ5nTFnN2dbdZCsY56Ca+0mgenT5ie37C6viZ6/oSju/s4XVNMb2GJ2B5vESjZF+LOsRpVlKuQ6maNbjW6LOlmmqJbsL97l7fe+RotgnXVMswzfJaj45qmWHJ+s6ApFkjXsLc9xeq2VytYxcnTY3TXgYc4zei0wXpPIELK+oU4nR4IRwHLxYzhMCdLB0RxRKM7hArBOzrTkedDsnxKqwVWg/CK0WhCZ49pm4KdW3vUFdSd4HI2Q3vB2bMVi5uaLMuoVlAXDR/88F20rxHSMk4jlmHEK/fuIZTiJ+++y/bWmGGW8/jJYwIzJg97Z8DHT664vtBsb91htlzRNh1G1+hWkwQj8njIalXhvCaIMrS2LMuWQOa0bQddTNoZwmCId/DhBx9gZMuXX7+NEpK29QyzjHYY8fTxNU/PVzQ6ABn0o0U8i1XDYJjTaIWrE+pVhR8bjk/mBMZwtdB0rgdxzr2wBOrHdC8+R27jgSB937VSkSNJQkajMUabvqOExVle9oRfGvOIzc5W9V9N5zB4TAfaeAJqGt2igggigdP9nDQMYhaLFQf7Y6LEUtZr3nn7Dba3tphfz+jqmnJ9Q6g0UoEIQnRT9VkTcYQIYvZv7RCobR49uaJtW15/8xX2b03onj7EEGPJSUf3iKKcKEmBS1zX4duG2VVH5z0Hd8bUTc3+3i0euFOM7ggigZdQG4cyAhuAsJbQS8JA9bJzZ3nhPyCQCOnxymKEYF3WXKwsXSN60qGXpIMhgoCu8xTFDcuba6p1h3ee7e0JUaToak3bVaA919crFiZkMN2lcw4X5YikJNAWKyVdnBKGCUoIrLKE8ZCt/UNcniFdQ7fhH1G3dIsS1S+Jm47Ry4HCnxsMuJ9zGZv3/9ML/Yvl+Z8RZHx6UwIQzn+OeCkA++dkRHwKCH4Zk+Fnjy8ECW1dkQCT0ZC1sJirC472p/zp1TnOd8RKEGxMXXTdgNaIoCf20ek+6pW+yKlEERjH2jrcasbt/93/gvH9Q549f852GJGOx1RlSTYe8+bX3+HJ0yeUuiF0CqshHY4RKmAwnbAqOqztT7SmaujqutfyW4cWDhUI8kGGEAFtt+pb8oEnCHtpUhCEDAaKm+tL0jRm9/aAgIib8xkYWF+vCVX/6rTKEyAQFeTJgPXjhyQCYgdbR3vYRz/m9f1XqP7xH1CenXATZ6RITn78E7bu32bWLPGDjOMfP6TD065WTK9ypmFAevc2f/bRY2wc8Xtf+Tqjg7tcv/oGk2901MMjvvPf+h+8fC8m/9f/M9M/+v8ipedw74Bv/uXf5Y/+8B8xm12hOoO3FrchCkrVnz6h8ljbd0lfnFrWbpQPAgIFSjiuzk8xxpCMLQsVkeYj5s2asqwxToBu+OiH30OFAXEcI7HML57SLC9xbY0QhjAKEKbnjkgnUEoRhQKBBlvRFppA1EwmY67Wlwjb6/V39raIk5i21bimBu+JopAkSQikRUrY299lNBkTJxlWpvzB3/8HzI+fU9X9x7pzFlQfXe6EY/9oTDIecX51ycPHjynmN4xPz1j8lRVMP/3QPD054/zRY1RruH2Q0TUdOq750Xf/hJ07r7F3eMTu9m3yRDIIA+pdTd1u8d73PkBL8MKyLhpkGDEYj6nbirLVzNc1XkV4FZOMRogwIB4MyCYjXFOxqtbY1pAoy2pZsVoWmM7hrKATBm16a9/aGdraksaSJA7Y3R6Rpr3GXPJCny8wnebNt15H2z77IEkHlLXh6mZFtS6ZXV5wNYjRdYHzCiEd0+0JO3vbJJllPl/x0UcPeotyAa02jEcZl1fPQRhef+s++7u7THd2WZcF+3t7ZGnC/u4Opm25f3TIa6/eo20auqomVjlvvH7EYFxz/YPvU7UlzlqM9zw7O2U4uMV4skfdNkwmO8wWCxyCum0RYYJkStvNWSxqLk8uubqa89qX7jJIQsp1SbFsqOuWppVYl1BXNz1/QPat7c52PV+l9XSlxmmJ9JYqDbiYO2yj++aA6DcQDocQbqNKkBu+1Kd8mxddYu97i/L1suzHYv7FKPnF5ujF3PeFGZHqkysFvXOh6GfkoZJMxjll0RKECbqzVNWaMEpopMP7gOtZSZ5E4CI+ev8J+eCUw8NttnaGrIsztNOIwONVgG41SkU0jSXNEiI54P13H7IqNNv7uxRakBpJlI8J4gBbt3gfkYdjOutZrVt2t8bMby5xeIbjhNE4Y71ecGvnqHdspP9sWQWldtAJYvr1xhpBoy1S9YTxUCl6cBWA0nShQwNV5XCtwGmHcZ4gCtiaTpDAuihoyoJqXlAXHSKQlIknzCTxQBHMAlzTUq+WTEZbjIdDnLUE268Rha/h64bpzi5iNCQfjLBVjetaGi9ZzNZcPHhEu7gkzfvcn+nBlHnxGOl6TpPbkFRfyCW/sIx+pi7/DCHy5S8+/flzG/ZfUNO/0BFx859gM97Z/Ozh51plv7yrDaH8Z2/tn41q+cU+CbY3UmpDyeLmhk4klDu3KCcT9KFDzK6RusVaS/XDH3P3v/yXSPOU2jVQlbTrjtZ4Iix1bYmjCGk0QaiY65ru9Ix7+wesZ3PuHB4ho4jCQ2Et3/z132B2cUlqPYXVzBZXVOuCbrnCOMVovENdd5iqIUxiTG0IZICxGhnQx6W6ftyAgMF4SGcMddtwdnqz8fT3YCxZPqDVIJRAbLSETkqcMSgU6TDtLVvLmnJdsFi3bOWKelFxMl9QrRXqSPDk2QnTwZCzssaVBQfvTljQUEYBF9cL7PUVt27tMauXCGPJ4oB4NOIgznlne4/1IOfh2TG3xwfM797hOz/15nr6E6KYLwmzlN/6vd/lk8cPWJ2ds1oVCAKKVYE1bX9FK1D9yLV/HTwIJ/pEQDzaarRdEQaS64sTbiURJ49uqDrb8zeEwllHUWzMYaSgK5s+9Mr2YTdKgg8AZUliQagERnukNEQbx8xOF1gPtSiIw4bt7ZgsnSCFxdKxXC0QShJFMbptsM6iTO95MRr3w0/daZS05NOE3/itX+eP/0FNOZv1DHQUwvUjqFYJRru7LOuyv80kZ3i0Da63uX5xSCn5jd/6fU6Xl5hyTpLnaJ1webOkc55vfvtXcThOnj5jVa64Or8gSXJEIIhGKTsHe4SBIk5iRqMpTkScn12yWK+pO4uMUmScM7cO5WEyGSMddK0lHSRUboGxJdpDliV411G1hq5r+gKz0Wz1C4PsDbECz872FlHSE7jiOEYay727d3u3SdF3dBbLJUIlGNNxenLMclGwNR2ilOTo6C5xkhCEHqUcu1v7nD2/5PDODkkyxM08YdahnSaQnldfucu3vvF18ukEGSVESUDTafJBjuk66qrglft3iATcLG64OD1lMnkTJ2PygeArX/4qH3/0McZohJLE+ZjFsqAoekllXdfg+xGhQPQKHZnS2RVPHj9HF+cEImBvPMU0jvWiQqkU5xuubpas6wSlYgZ5AlLRNh2xUuiuxnctwvUx0g5Hq2PEKKOrbxDebnZo9uVW7dN92qf8gjCUhCrouyEd6MbiXLUx6KFn87+QO21GD4JN7o305IOMpql6h0z6Vm9nBMakzJeO84dzVBL0mxhqOm2JY8Xeds749g6TcYz3mmEecXL8FHG4ixIe3RnqxmJsyWQ4pix6TwutAy7P15w8uUYLyWT/ABFlLIqWk+NzXjnY5vpiBirg/GSOV4IgTMiHI4rzc9IxjLdS6qb3winWNVWtgV7W7pXH4OmsJI1C8JrO9t4dUkAQeMKoR0/eGFoJWiUEyTZ5EBCnBt01tFrTaYczLat5Q1GUOONwXb9uITy601jfW2KTxXhnqaqK4tlTXJRSWU0mRgxu32Z0NKRuakypUcrTNKBFStu2PH/2nPXpKaKrECJndLhNaQ1OKDY01Zc0rs+aRf00UhAv/9t881my4RcU6z/fvl187nr+5yGLz9gsvgCnvXkdL8+9n/qLP989/xILxl8KEkQYkh8dEKwL/sm/8W/z6Pf/BsZavHNs/Tv/Bvyd/4wQkFojfvhjCumplSP1gkwGeAxaOmIHq9bROcGgNsSBp9Ul57XF6I6PHj9m7/CAwe4eO0HM/s4es9mS+WJGNBwQJUP2X9/i9OIU1zpmN3Oc7wtLpKD1HbrWeASddqxWJdr0/gE4wWJV47xDhgHOQV0YQimwlWW5WNAJhTO9SZJXDu09ygtS7XHrhk45urZlK0/ZGkTE0yGHB3d54+u/yt70gI9OLshEyJdfe5PKWd69ueTJx6eIrmRycIvaWOqmZnR1iY8cRV1xJwi5e2sfh+Hp8orjTz5El2vq8xsufA6/++l74YBWegKgqVoePnqMVI7Du7e5e3hIXbcUTUfb1BTLOW3VYFtD12jKsoC2BaeIo4Su6zYKkD5WVyqBs5qr02PS4YTV1SUITxiE/ajCOaIgQAWSMJA0bUOoIM4ixGYe2buvOUToCcPePEt6j/SQhGxmlx11OaNpBM4PN17rgjDOUD4kDEOCMMDanufhhaFYr3vTHifpas3F1TlKSQ5v73LmWqpVgTcORS9Bi9OQdJjzgx9+n29/+1e4d+9VvvfRI+qy3/19/sPhObp1l8V5yGJ9jZUeZxXVuuIH3/0OF7MKF8UMJiO+8s6v8Nobb/Hk6pSdo9dwxrKzPUE4ePDhY6qixrQNIRDFCU6GGOsp65YoSVjNV1hrCLxiVZTcXM1xdonRBhUG5IOQtimwtUUogdzIWcM4QCqPcxYpPU1T4zft7zDQJHGGNoaubdHW4qXq3w+ncb4nfwolKOuW7d1DtvcO6LwlyxRZGnB1MePhJw8h8Lz+xpfYO9hnvLPHR+/+kOFowBuvv8bOzg5aCOargsNbt1guF2RJxtX5KXvbW1xeXPL88ROKYgE+Q7ct2Tgkiz170212fvXXadoSJz0yHvKT94/xXlAWBatijrOOQMUIJ1EqRCiNsAHOetIoJpABWZzw/NkFHz94TD7ZYllKrudLOuOYbu0ynU558vSYOM4ZDQYUywWrxbxvoynTExKtwnb9ecrGvfLFILq3+hV45Xv1ED0I6El4G4Cu++vgxWc6EGw6Cp8ChR7lQTKI+fZvf5Mffvf7vU+AjGhqizGSR09LLq4tRTtA1pDFjhiHtZJy2VEvZ7RlyZe+dMTe3har5SV0lvOTc3b3tgjDlKJscETIZIDvSrSThCLm5GzWK1kwnJ9fc+/1Nyirmq6xFKua64sZo60JXWOZ7u4wyCKazjJfr4gyQZyFeCc42LvN8dNziqKj7foAK7dh9znjCENPHAtkKEkSGAwUShicc4RRiPcBSg7ZOfo6X/ry79CVKx6890dcnD7BlRoVhtTliqpq8dZhWotpAS/xxtMUhijrVV3WGwZJSGQtxaKgnS9ReYpe1pzoMxYHHZiW7SAAuyAKI4pGszo9pr08ozUlYSKpTYdb1xRFwUA7opfTBf9ynf10geDFL3/O9MB//jr8+UDCn5cH8Dnioe+5DC+68i/WzReeEZ8+kBePaXPtXzY5+RfBSegc3M4TVARxqxkcHtGln9oyizBEbUJAnPB03mI3Xt8oiFNFqBStbkmkI94ACGOg6OglhrYhTxQ1Bn1zQ3L3NkY7nj15iu4sZbGmWd4wGGREeYa1iq6qSJNe3+69xWqLNn37DdsbnTStwxk2bl19wqDHIzpHGEAQgBUeIwHXk1g67+k8hKI3BpFC4Oifl9MebyVXdAwSQRR5huOUMMrpXEgmA/Zu3eL5+QXD6YTtgwOqesDlJw948vAZXRjiHFzXDeXpFeFoxPPTC7YGI770G7/Jn/7kPc4ePcZ1HcP9I4qdV3/mrJFWYpSnkZCEETeLK/ZHA8LBgDwfshv10cShCvEOjDF0nWY2n1NVFcIrhoMR2hg8jsW6oC4byusr6vUCLwWtbdk/3ELFIWmSIoVASYlSkul0ws7REZ88fswgTZDespzfsJzPkK4DU/Ei50FJidUG4T0aegMsKUA4VBwTBAEqjHtTFQdxnCCEoCgr0izvC0cQIoXCO8d6OSPNMkLZEwG3dieMtkdURbmxyO2Zy0oILq9mvPXqG0wGA7RrmV+f8+zJM8zzp+xuH/TtYGt4/sEPcZ+838vCtCHJB9iuQ9CnWX784CGt82xPRuymQ4ZvvcPR9hFbw23Oz09QXvDx+x9wfnyKEiFt26GimDhX+MD1ngtKkgz6Lla3LumaGtM1SCXwJkIIQZxFdI0my0OwDrchrAapIkojBAarLfPFGhka9na3iIMYhyTNc5IsxwpoFgvatqNp2034lmU4ClHBNnk+JggDDnaH6LYmz0K2p1N+9MMPCIMBYZYQpUMMgiyb8pr6FuXsmtKENI0hzgNcV9EUC1xXYZqSremI0WhAXVVs7ezTtQ2dEVS6YXVzRWdjpJXgIQ1CwkhApLh7e4difsW6WeBUhOjnYTgfoITCao0MJFv727zz2pdAGxAtT5+dU647zi6OUfkuQZhiPazWN3SmIQhBdw2rpSaQPQgUIkD4GBVKUB7tupc+J97z0l4dt6Fzud7X33lPkARESYw1fcEVeJTYEIBEX076RqUkFJ8CBBco0mnOcBwiRcf+/gFPHt8wX1paG9G5PhDHSUecQRJJdF2z7jwyjvE+xnYd59ca/+4lxe0VWVYRBQE+yajibeJsxHAqSIIQYyq0vgTXoSvD4nq+GW0EROmAqi5JY832NMFhCYKY54/OcdZyfnbJweGEva0M7Tvi4ZAsH7I93EZ0igcfHNO0rvcIqTxK97b6tvPopkMKQZR6Du5HODaBUkFGm28x2HmdL7/5G2xPXiHykkVZ4ktDdVMhYyBTBGvPemGJZe+KK1QI0vWvq5BUVZ+LobBUBsJQEcWOqppzdP82UiWsiob1TQGmJo4tUlrCIGCQTNDSQRyRRbtgWpSzqMagy5amsyQKwk1hfUHp+5na+Vki40+RCwWfwQnip/7on230/3PvswexAuElXljERpot6HlmrpNIL15KOBEbm+wXCPgLOhwvn9MvOb4QJAyd5+DwACsFg9sH8FO5Dc46AqlwuF5LTI9yQgFKeiya8XCENgG6qlBKMlAK66GqOqz1BM4TxRlF1UDrmY5HfOe7P+Tm7Ib9e29QFhXKNtRVQdW2xCpkWdd0RUEYhiglcX4zV3IOfD9G6D0EehtUISS9CMa+NP3wgAwkQRrTVR3C9TG3rbV41xc0JzwqS4idJd/ZIRqNuTg5JVAWZyXzdUNTzlhV1+zsjJgXNaZpEdkQ40JaoyAaYeslqtTkXtAqCBwEraFUjtXJc7qfvMvNvMC2La7tqK6vicXn3z4j+05Ciscby+ryiiCCs+cnxDtTAhUwGOVkaUpRrJGIvkUfKgZZyDCf4p2g6wxhLNHWsbU3YTrdYnlxgdUtcd7LIMfjCUESY62laxq6rkMqgfWOUjds70xRQpAlEdkgYTAc0JRrhNO0TQNeY0yHkTVCeJTfdKWERIQRk51D0mzM/OaKWNInQyIpuw4VBjjrSJIcrTXGGKzR5FlKU5c0TUeSZagoJAhDhoNBPxJrGxCCNEnwdcvRrSOkkpyenLA/HmN2thn9B/8mf+Nv/Fe5ublkvZxz9uhDOh9QlTVl0TKfnbC/O8Z1Hd/5zrtY6wikJBSSyXSbq/mK8/mSq9kVlxcnZGnMYjanqSqyNCdNE6qmw64LgiQjihOMNZw/edhLYqVCNw3lak4ShmA9Xatxvo83fnFeOt8vmK62SGGQwhIqiXGWxbIky1K6riXPM7bENlmeMJxsEccxbduxWKy4vLxBCUUYSMbjlPl8hnYNcewZZgnWaFarBe+99y6dFkyDPcIgYmtrxKJ2jHe2e2Klh/W6IowHJHHEsyePgX5EcniwjzGara0p503X7/icxTmDU56qqhmmY+qqQmCJgohIChIFulrjdLOxNZZY24IPsc4RBgk42NubcufVXdpVw8cfP+TJk3OM9qgoxTqFcZYojrDWgbcYY5BSUjVVPxeXAuM0zlmEdVjlSZOcuqcsAL1jYs872IwD/KdBRipQxFnaRwuHAeWiwOhe9vtZhrjFYwKBDxRhGvP2V9/krS+/ydXpKQ8fHvP8eMZspulsihExxkusaRGiHzl6BF5GJMMx0XDAcDDF6ZKmOIMgZ1HUbO3uksWKZLqNyEaoLMd6uLi5obhZYztLEkpGYUi8tcPKrJiOxky3JrRtSYQhjwN0bREu5uKkIYpBBB7dXVHMYWskibOsxzooPnlwyvVFjbESL3v5hzM9oOqEx0jf29N7j249TWCJhMCFgkGyxcErv8b23tvYoqYozrg+eY/17Bk+AOEUrgETZ9SiIVIBRjiG47hfszd5McJubrvzVMYRRDCchIwyQTU/Jcy3SbMJ+XQXbI2eP+dmfsPWaIS3krKrme4fEEjJ2eOHCAc3p5eo1pD0IqFPC6Xwv7Bq+p/6+suPnz/7//k8gc/f8Itxxwv82hs89JwZ6z+VRPbXc3jkZszlP9eBEC/mI/9/jUF+CUjY3x5Tec0kGTPYO6Asq5+6E9EbPLzwMBcbN6ieQ4S3/QIvgE4LbKMJQkmgJJECLz0BEu3AI2mN4+mjJ8yur7BFTdA5jg6PuJldIYTh/OySrulIQoEIAozWdI3beIkL4jBGG/2pGyG97vkF60jSmw5JKfDeoY2jK1tCIQlCRTJIsasCry3SOaI8ZryzxTgf8s3f+z3IB/wX//n/g+XJY2ozRMuclREE0ynbd++wdecWddch05zD6YSua2nnc5zWnD5+yIMffRdfr2jqhoMsJRGCtRQ8evgYj8KWBRGCzjjsd/8xB/+H/xVKKWznsN//Lkp6Ig/OGd57910me1N2tyaMwj2GkwleCK5vZlTLRa8l95BmGd5qoiQlzDKoO2Qc03QdGM3pJx9SzBe8/eUvIeKUZdUQRRmB3Ozqw4AsUshAYbynWBeMs2k/DjCWQT4ijhLW65yd7Z0eFAjLzc0lZ2fPaeqKxBuSjcLFhgmHr30ZrS2t7nBNhZQBKohJgpgwitC6o1iXGKPJ8xS1CdGKwmjjh18xVCOc7226TdeRxQEoKLqGN++/xsPHT7BY3v3wI0IVYrxnbzLl+//kj1heXTOOQ5rWMV90XF03BIHCGceTJ3MiJQnCGOcFaarY3dnl5PKGp9cNZ6dnBKFiMh5wfnxMsVwRSNWf+1IwGuY0jca2DV4IYiUIY0WDQhuLdS1xpABH3bQkabpZBASWrpeRiRctXehqw2gUkg0kcSKp6pogipCyt/cdDQdkSULXVASBYrnsaGrDelXjPQxHQxbLgvFWzr37t1FhnwGRphmn51dUZQUyZDXvmeV1tcLGeW/J21RMR0PWRUU+ipFIdNsDwCyJKNdFD1i8IwgER0e3mK9arpYCawyL+RLdwN7eAYvZFVXZgJAMs5jRaMhq3eJE0H8+rUEKj/cB1gZoDSfPrvnW1/foXMV4tEUYJbS6xlhPREgQx8znayIRYFrTp7NWDfv7+1RVidMdQhqkkwhpMV0HpH3L1n2Gzf6yU9uvF1JCHAeApWoLgigmHSckWczyatFL9LxAij5gSAAqTXjnt38FmQWkUcjN1RU/+N5HnJwUeBtiXYYlxCNxrtfeeefptAcRMN7Zo6w6lkVHPowZToZ0bc3NokZbz7hQGJkgbEriEjABMpIc3X+V4NW3uTw7pi0XhHHI24evkD87Y3s6YbG6Jg5Tljc3aAHrec0nH1/2a27nUQ6CUFCsNbFUhLEjHElm82uePjlHa4mh52uBxxmJ86JPUgz6nS2qz25oJYhQ0mlLe37DraNLChlRL1c8efguy9kxZ4sVpQZTeaYHdwi3ct45ukd1vUSHIbdeOSKNQxaXl8wuLlndLCjaAudcn98QwHiQsTeM0LJCu5Qw2WVVFSjhCKMElWbMigJDS2UF6XBDSm4sxWKOrSyDQBClIULYz3ndfGHx/GwF/mwrX3zuop83ifjc8QuBwmfu4iXPQdDnbEjA9ymXveimnzuoqNe8e9PjCDZdspejtH8BxxeChNHRNpGzTGSAk4qf2tzivaczfUvZC/FSrud9r+f23mGNIUoSrFBo0wfMSFz/pJHEgwFOKPb2D1jNFjz4s+/juo4sznn84CMMjniQ0NQltmlxrUZbwWA4wGhDEPbF8MVM0BiHNX00aBAo4jig63p50Yt5jnMepVRvgCJkH5SjO7yzIH2vhQ4kURIgvKeVgj/4B/+I6dYuR3fvkOSC7b1dTDokT4eMJ1OePnnM9vaIbGvC+NYhKgyxTYuWgsl4wv233yR//YjH//AfEFRr8jgmHwxIsgHPL+bMl0viJMTHIdpa9Lvf4ehH/xSpAupOUK07AiSt8ohhwnBniop74588THGdIR4NGQyGCGMQmzjnddWgopg0mxANRqR7GUIFzBdzHr3/LtePnrGaL7Ei5Bu/+dvc3n+Fcl2wujqnq9fEQZ/mJsOwj5ylNyAx1qK1wXvI8wEGyKcjsiShXK4ZjSWvvPIVnh0fI0OB1RWma7BOcvzoGfVqRpJFIBQ+DPBhhPceLSTpcESAxGgNOJy3aGN7zkIUIZTCdB1BHJMlCSYIsF2NdxajLU9OTmnKGhEoRBAxX8wZ7+6hxtusWsej65bV9RlJpNCNwVlHFEiUDPs4aSto1zVK9CE3jx8e8+R8TTY9oCkrimLBrYNdnNFYC3GU0mhDZxsG2RClApq6ozUlURSQRJLJ1gQZSITcp9Oa1WqNXjcIpWjamqZuCIKOJBM0os9YwHqiQDAeJ8S5YzTJuRXtsTUdMczTPtq4belubnBCkGYj2tZxcTXHOknbdGSDjP39XcbTLV559TZlueTk4oI0HvDeex9hrO3TWo3i9Pgp060ps/qE85sFB7sHpN7i05C6TgkCRaAkzvYMdiUl85sbVutVr46JI4xtWS5XOBEyGY8xWrBYrGkbiwwcJtQEUYR2EpVOCVQCTmPqdb+oKOhMQRQMePbE8fFHSyYTy7pZY7wmTmM6F9N0np6hoxiNp1jt2BtOOLu8JE6zftzS1HjX9UFE3hKFAqu7F01lXpLFfqpIhEowGiTUuiXPc7LJmDCOacoSZzTzy2VvasNmLBkq7rzxCjqAKIlotOeD773H6emauhsACqt935FQFmu7XhEUBCjZ5yRUtaFuDGkW9uD9+IJBGjJIUtr2DC0TdDpi3QluFteUxQptG1QcMBiOeecrX+ajywtWl1ecGYsUkgeXZ9y+e0hdrDl7fsLrt25RrlqK0hCPErJYsV6VtI1HAXUtmbheVryuK2rdQtCTl3EbQ6KNB7xQfTEKIoVVrucsBJKm64OjqosrvvMHf5tRvk0QZFR1zScPn/TyaOexccLO9m3Oz885iHOYTHntlbeZFxXChQz3R0TDI9LtBdF8TnNzRbVeo03F1bxAhYa9w210V1CXc0b79+m6Fqxisr0DuuX4/Jo4G9NZR13XiE0ongKCjeOT83ZjtPQ5CsJnalz/9aeFCy+Ovvb8bO30nk/bVS+v/LNV+2duS3z6j824W0qBV2DNJmt047QrBBsCfm9o5z8DVvxnH/zPPIOff/+/6PhCkDDdGqDyjPZmSV23qNkVw+sz2qbDWgtFsUHifQHu54q8nOuEUUBnDOv5kkb3KD2Mgs2OAaI0xQcS0/Uz4S7PKC8uiZxn7RqkqRChYn2xxDtHKBUKgdWedVGzc7DHslhTFOs+Htr0L6gT9KjLbl4uQW8+sXllvfPYjZbXdpY4VUSJIspihApZXa1wSpANc1559RWuOk11syRLQ37zX/5L+DygKxosigbP9cUZxjsunp9wGEfsBwpvNLNnz/B1xfmDB8yPT9i/vc/X/8pf5Qfvfo+h7cjGQ5aVIVg0jLcT7r35Knu3DjEOwkFOaCwijCid4u/93/4O1fUl2XjI27/5q5R1RYzg5uqC6+s5W4d7NK1mOBwSKUldVTTGE2UxUZzhZErnY3SlERhG+YSdvUMm+QAv4N7bXyKabmNFxGTngHw64Ob0GWkAgfA0uoPOEKmQQZ4zm82o65owUKyWM1TQM8ovZzNuzq7QrUW0ir3JEYv1ktF4wPXskuFowvXsIfP5Na/vvclosos1jjCMMEbT6bb3wo+SnnSKRToJ9GZNznuiMO4Jl7I3dQnikCiJ0MaQpDnzVUW5boiylCAbk8mA4c4hg51b+LLj4M0QNbrAL2eU5SXKeYw2GHqkHkQSS2/xXZaWtimgsFzeFOi2Y3d3i7PTU4SEwWjEcHuP2WKGcZ7WCqxXEKUEcUxnNFobnHIEvo+dHk+3GY2nXD4/Y70uGI2nKFX0xct6tO6oigKnDQd7E0bjmOl2zmCUMxyOsEYTh2HPW4hivAfddljXgIjIh1vczJ7hrGE8mbC1Ne35O9YSBwmhTHnv3Uc4FwMR4Nnf2yVOApTw2KrmYGuL1XzG7OQ5dw+3uXW0xXpZUpclk+mEPM2YXV/RdR3OO4bDEQKwdk3baupmzTCP0dYSRwOkCCmLFdZ0dDisExDmWCJwCit63+MojBC+QBNyfhPx//x7D/hrf+1NOt1w9/4+VelYVQFPzsqeJWAFdd3SaceyvGAwnDCZbNO1GqMd1oEUPRlRKkfbNkjnXnYThfhMO3ajWAhj1bu3Ksnyek5VtWTjIV1X0+mWKFaYrg9W8xJkFCCBbrGimq948tEx66sSo1McUd9xFRvnHmfAG5SCQAq8tVR1QYIkUAHCGq7PTvqC6y1BHBFFIeDouoa6bKhXFYvrK7yuiQLJIrhgcXyC1S3VatkXwUAS5Qnr2YKFKdmebhGGCdezE0QI+4djlINiVWKso7OCfDxkujsmy8dcXVVMdjIsDXrtcRuyZhD0/W4RC8I8Zrg1wvmWxlX4WmClJAlDkjwBJbheF4zGGUYGpGmCKRqcUGy/8gZvvPM1Vo3nptCEw4xPHjxkPNrm+mpGFHguLk44unvEvVePcLcPMMZRFysWF484vbrGCkU0GuPFksBp8tGQ1pV4U5BEEW+8/gY6SGksXKtzissThpOU2hYI6XHC4l7EWW8q5mc7Az89AuhLnHhZU174afyi6vsLqA2bHz7fTXgxYoBPAYKXG9+bTUE1/kWIlgfRd9CDF3yezxIa8Z8DPb/o+BcybgjToN9Rj8d88u4H3Pvjv8U0VNzcFCxWDaYoP311++eB9wIpBa02CBX1aV5xhA/Bti1IUCpAG0ujHcq2eO9ZLeYMpjsEKkSbDqrevGM6GKDKlqqsMdZghSBA4FrD9WJFMkhJhCNUgmq1JpQgTM8GfRHd+gJ1vWwLbaKjve87CUoJpPIgexMboSBPQ0bTCeF4yGGc8lf/G/8au7cOqHXHotNsbd9FJTkuDUjPn2Nv3+HivfdoDXz3Bz/h6viYyw8/YiuNSYc5sTY8qRaE5i5vfeXLdJfn3H/9Nb7/5JSv7t7l9tEd0klOq7s+HjtUGK97Qp0N+Nq3vszHP6j43d/+LV77td8kShKK+YInx09ZX14wjGNuLs54uFywPZ2wu3+IlBFBNqKZFzx79Izzy0uObt2iWa+pVwuc00z3ttk7PKCqatZ+Rjqccnl2zlD25lSurAhF30EYxBmEEU2rCcOIwWCANR3OWoRz+EqzPLtmdX7F1nSbxcUZtmvxoWJVVqzLEm0SXKOglXSlJt5OKOuSuioII8XRzg6L5ZKq07TGMMgzvLdUVYEUkjgMCZRCovukw8GAUne9DXgQ8urbX+bddz9kWT7n3t3X6KxhPl8y2dqlKTtOnz1lezJm/6uvcfVIUa3mPRowDq03yXHCIRRoDWXlySJJEsJ8dk2UxYwHGU3X+8V31tMJRZSP8dYRxxnGCcaTKT6KWMwWvf+D6sdwXdtxsb5ACkFdN73r4mxGmiTUTe+o12nd7yACSDPF1taYe/fuEYQC51viKCNJMqSKMFb0KoryhvV6RZCMSPIR9157ne3pGCUNSZwSDyPKZcGTJ884fnKJ8zFFqxkMt5DCkqQJg0EvMzNlRZ6NmDXtS7MuieP09BgpFVYbnh8f45yhrmpkIOmEpG4thRMEgylnT09ZBg1JNiTLJqRpzrIquLmZkY4H3L1zB3desVi1vZdHL+LsZ94moA08ghSzavjRT054+07KwZ7kelZyOVvTdZbRZEwaaObLRZ+qKQO2tndQKmRnawdvLHVbUq5viKQnCgzeadTLkU6/Rnx2QQ0iyXCc9twiC751NLpmvayQsScJYybTMbozFGWFDAMOv/IlhjtTxnHCo4+eMLuuqbsMawMQBi8kDot3BrxGCkcgJBJH12lMa6ic487de8RRwPnJNSpSdLqhMB3jSCBtx+3RhOt5zbJrUFFE01bYqkFrx/JmM/bCg3OEgcP5jhkzBgPJ6HCb5apgXbeAYn5Rsjcd4TQEiSDJI4g9z89OOH0+pyoNB0e7tPqcttR0nYDAEiaCIBU4BekkpnId+SAlsgFRECKTFBkKbh/tQFvy0cNzwlzROQgGEyQFtUwZTqY8/8lPmDeGvTtvcrQz5PTDn3BddkjjieIQgeT48WOSPGHn6Ii9e/c43L/F4uIpj977HrPrM/KiZhg3LC/PUXFKTEMkOoQI8NZRdzU2jJGhYvdwh5tnjyD0vR2zkpvC+3mQ8FmM8Bn8+JnfvFAVfE7z8PlDvKBB/vMdPTfJ417wZIXE02eMSNUnliJ6Xyin3SatdMOT+Rc0ZnhxfHFUtOw1wqvUM59klDc3jMOU3dt7XN0seNwUdKInwSm7uTH1AtH0Ri+6M73JRhxhowBEv7jKMMZsHKS8c9RVSVNrcO4lsrPGU65qsAJhJV5tDJGMxVsIwpA7b95ntbji5uySVAqEDNHW4O0LeAgv3kwJxEmEw9Noi9Z9S76oW7YSSOMIkQ+pF+dEqmcgD3bGvPPrvwHjLa6RWBHRBgHCCQYioG4NZjBCrGu+9Zu/zRUdGY7B4QGT4Yjr58/IJmNiqWhCgY4ybKdguMOlgbtvfglnoG1aipt5H45UVL25Syj6ebwGZRsmqUI0S5ZnT4jzEUXVcef+K/i79yAOGB7cxbUtpq2xXrBcrVG6pJwtODk+4er8lMsnj+iqArQmTEIWi23qsub26yHVbM1p85RQBYg859Enz5C6QXnDZDRi/zBGKU/XtQg8WZwSpwNmV1ecnZzx/ePvodsW4TRnz58TRhFJmjIY5MR5xO7tI2oN66Zg3mjso6cEKub0asaz3ftUv/Kvsr01IclSbj1/wBsPvkuBJR+O++5PU6OMwVhwQcL+0evkk21MEBCHMePhiPHuDg/OCyatoK4MRsDuwW3KxZK2qrF1TR30nACtYpKtXURV0pYlQSzRtSYMAqzoc9dabcAJWtuxszNk/+iQqq6Z7O4hgoSi7tAmxgUJre1YrzRxnNCsalqzRHpQXtJpT1lUrOdXSDROtxveA4RBjPcSGUYIJQg8vf7eWbLxFpPtPQaDAUkS0DRrvLMs5jOMEzSd4Op6TrGcs7V7i5CGq6trpIDbh7tsTXZxuuP05IST43Pef+8hQZSA6giTlMEw5+79A/AdRjfotmOUD7g6OaMqKgaDhJ3dPdZlwWI2I08zjpezXuKX5Tih6JqGH//63+Anv//f3lhQQ/i//Q9J/qP/lOnYcu8uJHEIoxFtvSYNI6a7uxTlFVWpqbxABQFREOGtx/gQryTeV7T1mu//aEbobvPWayPS1LBanOPaiKuLEwaDEflgTGcFoQpx1mG1ZjjISaLb3MxuaOo1UjRkmSAJBUkUkKQBgzyj057TqyVNYwmcwHlY1R1OW2zreqBg3YuVGofHhBbtNKPtMQdHtwknE44fP+ZZabl8tsDUHqzAe4mTL7SWtv9Me48SffkwuuvlxWHQk6gFRGHC9u4OeRpz8nyNFxpHgBIhi+sVZaNJsrQ3vWpD2rZFerDe98x/Keg2fBhroSxK9na30V1HVWuMgSiIqJYdperACkwrKFaGC1UxyATLmxmBVEy2J5RFD1hFAkmuGA4EcSpovWB7f4/dV17jZnbD+ccfUYiWr71+jywKOT89oy5LprtHtDKm0ZaKAXv37pJEKbOiY5KPOPzKXbTMeHDyHKsVbavxbcdqfsM3v/kOH3/4E5yGcrFAbo9ZnBVUVc2Xv/4rdE1NOT9ntbqhK68xTd/BaNqyB1GVoVUJa7PCdjVxrDi8NWV9s6ItO0prcaIPpZJCbJQB4lPFi+83DPCC0+j7KrLhr7zks7yoMv6z1eYzxfolf+EX8xA+vRGB9wqHwCnT11DdS3MdvZNwJAWuE0QEONc73PZUWv+5G/xFnYKfxhC/TAn5xQFP2xNMlhHMS/atoNneQijFxfyKMA356re+zMd3v8xl2RIYjzOG5E/+AMoSEGht8UDXaEzXmyhZ+pAi07VEcQbSEYchdduhVK9QeGEh7J2gLDuk7yNHlRJkwxTdNSgkCMv8+hKUJx6PMRYWVUvj+mljJHzveU2f9+69JY6jPsjINgglaBuHcB4L6EIDDcPtLbK9A+7+6re4882v8Xg+J2k9ZrjN6fWcqFixd/8eulMU1zPmrkUKT3N+xq37d/E4GI0YvPEao1CyuL4hGW8huwajYvL9I4I0ZLFeYpc9KScIQ6IwpG7bXoEhJW1d94uehaauKMs1H3/8Lvv1moM7rxIPt1heX0EYszO8RS1CvNJkg226ck17NUevSpbzOSJU3Lp1QDG/pnQt+c6UOEu4e/8eRoQ8efocoYLeO+DoAA0cvvo6oZSs5jMO7x7inCaOQ26OF5ydnBDJkMXljMvnJz2fQ4CQ/U6m7Sy+7GBWEgTXDMYDsuEW8/WKg50xkg6pW+q6RgrF8ku/wrP/7v+Eh5tz7xt/7z/i9Z/8Ed/+tW9xsa4IwoTF2QnSOZLJNl/51d/lS1/7NbRXlNpSrlf4ukFLeOs3f4cn773H9cNHxGnMdG+fVjvWjeH+l7+BiiMabZiOwQ2mBK5l9vwZF89PSadTXCiRuiVSDoUkEgZJx2CSM+8MKh1woxWSCKKcojSU5bK3Ss7HSNFL8YRp8c7QGEsYxnihCOME5cC4jjBUxEmGc/2uYbq9RRgGSKmQKmAynZJGATbwLIqCtJMY3Z9rbacxVnB6NmM2XzEZp0y3xjS6Dz/b3d5GWMPzp885Oz3h5uaG2VVJWRhkVCEjwdHumP1b28RZgLce4R0aTd20rFZrRqMp+SDj4mJO27YUlWE2P0dJj8OxtRugXcDV5SnnjWW1d/fl2jEZj8Fb1usVbbMmCiRt29C2mq6pCZqyz1lxFhGGOGfQzuCdQyYpIgrw5QxJB+GIT563jAcNrWlxXtA1LUa2WBezvXVIUXRsjSd9RrJ06Kaht0YSSNl3C6Og32FLBcJvNgkqZro7Yr0y2EZz/8tvcvjWKyxv5jz6yftUV3O8sf0S3Aq07aicJkgiGt1wcXWOuJmhlKBqPevK0zoQAXgLMgh7CZ9zm3RChxBqkz9jEEGvafMe1qs1xkGyMSmKgwDrGoIgxHhFaRS17jDC0OmOPM8ZZxldVbFaF1jbgZA9jyhUqFARhI62LSkridaCQEkO93Y4eX5B1eh+DOw8FoExHc1AIrzg3t19ojBAhZ6d2xnRICGKBIHvegKoCGiqmqvnJ0SBIlKKIJLcLG94WrS8eudt3tq+xfHVjEGUcm84oagbiEKuFwsm0wEqn9I4gXEOH2YYldHMLwmM4+r6lDt3J6xWC1ypiZXF3JwglWO1alkvFmRZTigjJqMJ2jY9sHSGJIrp2oZ0kiNFSOssLoDQOeIs5M7ha5yfXHN6fIFEEAa9dDoUEqdN71zbo/RPC+nLyt//4F/kVfD5zsPP5S686GD/gvmD/8wfetmfI05CMhYY5+nWHhFKrLMEsaTr+twM4czLlN+e8dIDlT5y7DMP5qce1MuLv4BA+dnjC0HCQRRzvCpojUbY3npXhgFv3blNnuW0KuGP/2f/a9aH/eIgqoqDv/B15KNPsMbhrO/14JsxhHX9DFB3liRJ0LrDC8/2wTZB1TKbrXDaksVpH15iDc57vLcoKQmTkDhVTMcjOhXQlg3ls1Ps1hAzHDI53OHWYMTzR+dcnV/iNpKRPrClf0uXqwovehvRXumkkNZTWI9ftby1d4ff+7f++4hbd6i15er0hO1kC7xi3mqcM5RnFyy9oBkNUVlG2GiCLCEYjImSAbtJSLta8fzykurmmukgZ3d/i3iQMZyOCOMY5yzT0Yhlc4Olj6k1pn++aZ5TVSWhCmi6vpOSp+nG+a3l+uKMpjW89vZXGUx3MErQrlcYL/pdu/Ro3TDKY0qviXbH3D7YYnF1yXAYsb31VbyQLBdzxuMhIkzYEiHnl5ckUcji5pLJ1j4hUK3XDPOMJw8f9YQr5zGdpmstP3r3faRxxJuz0jh6pvBGgvqSMa6g1SXf+6ffJxukfO3bX+fw8ACXKJ6enGJLTRannzv3LJ7WOnIRkgUhD5YLAg9CKb7ylXdIR0N+9MPv47Wn7TqeXZ5SXl0zDGOigz2G4xFf+i/9VYI4Znk54+x6hYkans/XTPf3sWFAWy549MkD9m7tMrx9hPCCnVtHvP+X/+t89Bf/+stP+a3/y3/A0X/+fyQbTXEiR4QpVsUE6ZCmM6gsZhI4JnmGdYayWKC8ZpD2BlGrwlDXS5SU5FnCKBng7QjjLI5elpqEMWkWEyYRUTpEW0+WpDjTUtdrdN3hdU0gARwXV9cgAq5nBa12GK/xz09YrWrWq4pIBbi25ezshk8ePKJtGoSXDEYDGlMhQsn2wYTtgwnWdMxmK4T1CBTnN3MabfDrNWnaJ27aViFMgGsF2nTEaUQxK4jzMduTPZ6n+efev8EgJspCqqrlvQ/e5dvf+lXSPGE4HWGE4fnFJSfnBSrMkXFIVzmaxhFHCSoMEXGM7xqMaWmMoKgDnp10THeGtO4C7Xu/AyU8XhuaYg3DEU1VYRoofC+bNbqhVxIIrJPodpOjEApWHvbvH3K0fUC9qqid5/Y3vooYpkynE37z7h2ev/cxj378HrqsEDiwvUHY26+/QqVbzi4uKdYt48kY2wQ9cVqqnhclJQECfM+gd868XJS17g2k8JvNlHOUVU3T1oSBwLQ9NyeOfZ9nIQOCJGIQKlbFmjSNiKSiXC6Js5TtPGW9WtHVLaEQKBngvGc8GbG7P6Ityx6AZANaa+mcI8AhQkGSS1TkUYEnyhXbkzH3Xj3k8aMHjCZ9/oLpauarfjTsXR81HbYedMdNVRIlKa5umV03/Mt//W+yFU75u//Z3+GT56e4JGO4vYuMY7Zu30IFGV0HRXmDzAd461ieX9DOZywXK+4f7JOsU6qiI1Exs2KB0zmDPKNa3ZAEYG3NxfNLtsYZ40FvxKUteCWQymGFoS6XiHhIGniKqiRAo4Sjris6a0mHQ4rVCq0dMYIshijabHSM+Vxn4OUhHD2d+fN8gr7ofgoEvPg5oOAz1/2Zy31ftIXo+QZhFrJ3Z8JsuaBxBiEVCRFdZ5AygMj0XMB2M2p4ARbEp8F+P+/4mQHJLwIwnzm+ECQ8bUpC49je2+XRw8fIuiMCWmCdrDBRgrPm5z4U7/t8dYFECIiiCL9hqnvv+uRGIcEbLi8u+/GEc3jvCZREEPQGSRs55XCccHTvkLJaI5yns7Cer3k1y/iVv/Iv8VG54Okf/wnSGHLTYuIA7R2tdX2bZvPyNMaiggAVBAhriYKe7EiiGEchf/H3fx93sMu57rh6dsGjP/kzAmtIpyO+/M1vsaugfvM+H777Pumi5mt/4bcZbm8zGuW0y4JVa6ibGmv6jAVGAwIsd+8esSjXrNcLulmHNw5dtQRAmmcsFwuqqiKJE6qyoGtaqmJF21TEcYYzFqkCjK4p12uM8Tx//Ak7bYcWAdlogopCimJBI3sjJeU142FKICUK2BqnlEVBEqdcXF0zmk5pmposjJmMMsaj+zjn0F1LmKRcnJ3z8QcfoaxFmA7T1ARhgooTkjghCxPatsIYj7OgP0Pmdb5HtSoI0NrRNY626M1enj54zO7dfXwAYWf7bIyXKVX9sbuzx7033+Dp7Io//JPvcv38lMMk4Vd/97fJwoiPfvweH737Me1iSTG/oXWa2DnydMDhr36b3/raVyiXC55/csn1uqIzGiUgDQSqa2jqhnI2YxKn7IcZBsf49dc4e3pM4QTN0SsvH0s72kKkY7SLGAQxSZzjgpAwjtBhwHK1IJXgdI33liQQDNKUWAHCMxwkbE2GOGMxTYOzhjiKiJRgPp8ThTF37h7inCUIFU+en4BUBJMpTbnGNhVdtSINFVKp3h5b91sG6yAME4wWnJ3c0HWOpmx5f/aAUCnKsmO5bMnSEPAcHE1J80OW9ZKynuP89mbGCTdXC86Oz1nMK1QQMMkjpDecnzwjVreZrZc9V0YIOm1QNEyyHBUlhPnkc+9fMs5Jt8as63OMNxjXYYwgHQy4uDnn9GyGrSNEGBKG/XphPVitwTdI1adlqiBCCsHO1iEox9nVNTLIEbInEKZRzGp+Q5amtHXB1cUFcRQxmY7QRrNYzYiiGKvrfkX0ul+Ik5TtV+/z1d/5bcrrOUV3wt6d25gkwKxLlPOoNGXvtftYozn+8GPadYUSEAUK3TUESiCE5fbdQ47u3OGHP3gGIkB4h+v68YIXolcauZ63I0VPXTfWMRwO2N7e5eZ6TlEWVE2NNRVJKBEe4iBAELBYllzczGldQhBKDg/3ubm+Zr1c4YTkq9/6JmVds7uzwwc/+CHnz57Rti3CCLa277C1NWLuoSprhAo4ObvCC9BOs3c0IR0owhjSLGKQR2xPhlxeX7Ber2lrR9NU4HvpY5CkqFDSNiW4lsuioXGOtOnHMl9/6xWuPz7m//WHf5vTsuFrv/U7hIMRTWf6Dq7xOO9ZXF9TdYYkr1B4VhcXpGHEcDTuHzuStrYk0YC6eg7eEYQRWZ5DsaLVFYk0vdz66oIsyRBBjPDQ6ooo8BjfglEEAlJhiQR0dcNs1WCIScYDSuso6oLGg5Oe/WlOYD31TYHarGEvCIqfclzdS4dky091EF4UXcfndulfwF74VO7oFd5bjIemFDz4aE6tLU3tgReeMb3zZRB4DnZzcBVY3/PwNuvvi2X4s/f5+cnH5wcfnyNr/pzjC0FCFoRM93Z5fHJBajyltlS+N1Aai4A4jVHB52/Ce4+UPTJxzoHwSCl7iaTsrVadNZhOE4Zhb1gTCFQUEjqJ7hx1UyNl76cghEfJPlHw8vyCsmnAKWSak+djBnnI1dlzrK2xwvJ0OaOqO6JQISx9cpYE4cWmKwHe9OxmJWBvmlMJw/7OFl99623WkwGfPHvKMNuiWC4YHOyC7pDe8OM//gPmZ5eMDo5Q+7u0Z9dc/uAHbL15n+sTw3xdEwUxCOic5mBnyq179+hmVxR1R9t0fPDeT8iSBOGgXFckSchgNCLNMramY5yxBMITBzHCOxaza5qmQ9cdcZJiGo2SECnJ/OKcoqgZbO3hjMNYjdEdk8mY4XBIFkYYZ9FtS5j0znZhFNFZzXA0RHcdq0WJWa36rAs8w+GQRsBaV0R7U15L3uGD7/+QpqoxRYEu571DHmLDmO+zCbwH4zbpbwKEFC/1vM6JvrW1yTtNBymHhwfUdYlvLWtZ07jPg83Uee6MpvzJ8SNcEjHMB+zs7iDiiHg0hlkFWc7502eU8xvyQJCmGXe/+VVu/8Y3efDsE24+/KjvekQ5NDW7qSIJY64uLtCLNdPxhPFbb7Ce30BRkd0eotK412N/5njrK1/hX+Vv8sH7H/Loww+RQUQyGjPa2emlrqbqU05bRzbMiQcjhOuo6zXj8Zh0lNLVLU4IMIr1Ys1y2TEYZQwGA/IsJwoCTk7OSNOIXgXX0BXX0HUkqjf+apumf2wqoO0sxnnKqiGOFa4WXF/PNwIvSZJktI1msSzBQlNbbt+ZsrszIEoiBsOIeJghjKOuNfPrNXWpqWsDGoQz1MUaa2viNObDR5/QWU+WD8jyLYKgJ1IhApSIED+VFR9INuBP0bQNNzdXbI32CKMEKQKq4pqq0nRWkOUDdNcQBjFRlPZeIx7yVBB4Ra0rXNey7AQnl1dMxzlJXONFx2JxQ10KkjSjVBGj0aD32jCaxtQQ9MROIWMaXZPmKd61oC0HownN1YyLR08oFyu2tnexeoFel8xWK/T+DvNiRS0cW4d7XNrjPhwtkDx6esz23hb7h/vIMCIdptRtHz8vvSKWsvdrcR5vDdJ/6gOtlGI4nLC/d0gcpzRpS1NXONXPl43VvXNhGPSjFe0RQUo6GNJUa7JsgN3yaCsYDoYs1hXLquCr3/wWy5sZ1XrF/GaO0X3mCRtuWFN3zOdr2k4zHGaEMezsTelsQRjBzu6U7a0h1XpJsVqDC9CtwXaKprMYZ1G6Js7CnlNhDEopch/S3NR0ecr1quZH3/2HFI3jzq/9NvGtI4RUVM8vuDw9Jc9TLs/PCcMALyXSGJY3M9q2YXI4JNANJ88es5zfIITgtfuHjCYTZos1D5+ccGd/i1BJqvWC8WDMxdWcpl5x91aMtC26s0zGCXHoqZqKpu7wQcAgCftxQhfT1g7tQ8ajLTIhEXUKm/NlaT259IhUIpUnIECJgKZp+zH4y17+C57Cp/9ecON/Hhjod/afr8Sf/tSvmy6wyNSThBHzuWdxZfBeYbTsSftG4J3EeoMMwLmaaQZpGOGtfvnAXoRU/bQ6Az7tdvx5Qqdefpa/6Jd6VRF/+ZDrB48ptCWUAYkTTJMBd3b2ibaH/P3gZ2/iBaFDbCRF4Giarv9e9KFR3jlMZ8jytM+CQGCcJYyDflfRGQLZm+jEgWRrMmVZrEmTnMOvvIUuOvI0Z3X6lLP3PyIPJXfv3EHHGR98532aukN512cxsAlz8rJ3snMeIXpdrxOaUHhePzziG3/9r/F3/uz7BDLh4+/+KVmSgLXkoeL65IzV5TmRULRXM8ZHhwRv3OX66pLHf/pHlJfnvPVrv8VstiKJc/K7t3HDKSsZMtm7jVnPkcZy9+geWRyitUNvO+pqxXA07Jms2rBaLLDG4mWEUgGvvfYay9Way/MrjAe36cy0dYU2cDjeYWs0IYwSRJCidUe9rjCdIU4StLMkUURVVKhAYUxvQBRFMYM8I0sTjLV0bZ/nsFguSfKMiN7ac//WAfP5PVzTkinF8w8fcfr0ZAO4erqM25x8SvYgQGwULSCoqxeBRSCTgDtv3mUwHXFxcUYShWyNBhwcHnK1v8vjz5xDTz55zCc/fp+333yFrekexesFymryyZhnZ6eMDg75V770NeanZ7z3w++wvDzjzu0jvvobv8HZYsb5j39EIg1kMd28wJRLPnj2mOEgZ2trl2Ge0OmOxlsIQxyCq6fHpElEEIWfO5+dt3znu99hOV+iTc3s5pJbSYhzutcsC0+xLPrxmAowUrK9NSXLB0gEVdHQVL3GXiBABiRZ1Gc5SE9ZlJTrNWW1ZrXoEN4xHg5JhGCwPcU7h84y2qYljEKWRUnRGC4urjYxxZLVvKZtDM736qFsMOxBHP2McpCnvPn6PbZ3U6IoQsqIxji61nP27IKbywXFqu8KBYFAKqi7jsbD9viAw6Nb7N95lcnODnfu3CbPU1brBddXF3z0kx/hq4qgLl++ZrKrwXWkaUaaRgQqYDlfoDsIg5BBmuKdQXYGW18hrMabkE4nqCgliwWi1Rhd0zYly+WMMB7gvMS7AOlDmq7CS00QRBTVgsl4Gxn2fADnYDFfIiNJEGUoAqwzRKmiqhqEh/mzMx79+GPqWuO9Ynb+PaIsIk0U48kEXVYMhkNsWWHrmuHuhPFwxNb2lLOzM/LphLfefotQWh4/O0a3Ldb0MkAhFUIqvNN91wHbj03DmDRNOdjfZ293H2s856dntE2JUJ7p9hTT1XRVjbUW6yNUnDOe7nF0e59HDz/k7PwSFYVsHd4izYacPXnMrbtHHJ+f8+DxY7I8o2lKrO7o2uZlFHIcJli9xDuom5owSaiqgrJaEoaKO4dHNKuG6/Nr1quqJ8MFkrY2VNYTpwGTrZQwdlht8EgiGSBqqAEfJEzuvMbcREziAQf37jGcTLg6v0TXFbF33BwfEwiPMS3xYICtS3zbsL2zTdW1nD/8ANuWeGdZLtd8+KClawp2kxRLROsUw2xAuVpijSFOh0ymW3jVcD0/I4oioiAlSCPqcoZUKULEyDBAyggnY6LRkCQeYbxCppZRnhBJ8EajmxXrYs7+dMD+cEQxL5jfFH22x8bUSAjwVrxUIPy8ovyppI6fjxr4dD//spMQwc7dMVLFXC9mtC0Y7XBmE3z2oq5KQRAFVJ1DBR4vHMp5ghePY3NV/wvu++d1GL7o+EKQcPdr3+DR+x/TLgta0ROPlIPZ6pof/eg99o72qP+d+nN/I1Xv9d+/SJ48z7DWUdVtL5+yBt0ZBL2/f123BHGE9xJterVDFAbgLMM0xZuepDNfLglDydb2mK07uySdpChaqvWI6+NHNJ2hLjvC4Yig0vjO9uFDmzfLfYYdIuj1pVIIyrbl9cMD/iv/yl/leLzF4OAON5cLtvYPsaFkrF3vkDaaIr0HZ8nu3yMNQ5pFgb26IbM1oRA8+tM/YXJwi2VTYy8DBqMR3WTCaVlRXd1QXp5x/2CXRw8/YTqdkmUZmeyTzRrdoesGW9UMx2OIY0Z5yvLqAt20ACT5gNq0aN2QhBH5ICVQkmGWsGpaTOs2eROboBzRBzLpriOKI4IgQGvdSwiFoCorhJSEUUiUxHjAWsvN5Q2jMOxTGcuOV/cO8M7x9OEjrm7mqDxle3uLtupYzZd0bYv0niRQBFE/j7XO9MQw0bfHskHCq2/d57U37mN0TVMXNMKjheX64ozhj/6YX09yRqMRF2fnpN/7Q/7un/4xX7++4Ju/87tUexmr+Q3V1Q3b97bwQnFx/JwIuH/vPldhwGCyxdnFNc8++Zir9z9A+QbGQ4q5oK4KympFlmSs6xYrA5qmoby4olyvibKI4maGbTqK31x87pwuigXjbgm0BNYyCkP0fMlSe0SgWK7XvYvm4S08EiNC1loyCHNWs2t0XdO1DXhDHEcMRqOe3FgXNK2mKism41EfLWwcsZKEQUTTaKTo0LpjPl+gFEymQ6y1HBzssypqFvOCpukII4VzligKabVlXa5oOtvzcXzf8p7PrzFWIYTCGsXJyRVhkrMu+x3Yel31RK5I4oTHyYhXv/QN/nv/5v+Yb3/7d4myISIIQPV7J+Etpms4e/6Q//vf+085+Ft/A0wP9lPvqG5NmX1yzv17dxmGKYurAt1qvIY82kK4AYqKQFjK9YIgiDFuoyDomt6/wnuclFwvV1i3BNHSJRkgkaJXS3np+24KmqJeE9oEay35MCfOUmaLFVESEYkM4/s4+2g04fnFnOvLJbUWqDAmlgboyLOAy3TOpG5IdsYIrUkHOZODLdI4pVqvmWxts7Ozw8nzU1Jh+kwDr7DOMZhOufPKq0wGW6xmV5weP+T64jlCeIbDAbcOb+G0pa0qnOtVDt478jTly2+/TVMXfPDue4CgsxbpFB999Ii2nvPqq0eU5RItPLu3buE7y+379/CB4PHxM1QWU65XRHmG9DFxHLNarTHG9iRh2a/PQdATOm9u5kynA9568z5d3XBx07twVpUmHwSMt3OysWdVeb705S8RRx1X18+oao0nRCLxiWMwGHDr/lf57d/9PX7vr4yRteWPvvdnLK8uoWmob6558vFHRFGEMR1lW/Old77C1cUVTdWyn97h44efIHEEoUIJRZrmBKGkKqFpesk7aHTae0Zcns/Q5Owf7DAvr8hyyTCPuLm+QqcpXrZ4AxiH85JOhUTJkKP9N7leNNRVjRMhTV2h8cRRRJxOe0tvX3O9nFOuKjrtezKjhDQKeoJ50eL0Z3fkns/U8c1owm98Cz5bsP3GU2jTd/D+JQDxUjJbtJTrgqrcuChqhXP9OY7oAbwXHucMIpBoQtaNIRaQhQr8iy654EXMuXceXN9Vly927xsU8RLg/POChCgbs7V3yKLW1MuKdWNYFCuuF2sCDcF5wc4f/n2y2+/SadDzNbIsNuoRhwC07vrRQbCJE2UTCEVv+GGFQ6m+qEjvX5rJIByYmtB5dCRpnWEQpWA7rn/0PqPRFifn13jrSGVCbUtCH6IIMZsWt3TgeiZET3JS/SjkRc6D9YpQQhJFXJQlj58d8/j995GNobqZcedb73B+fM720RH6Zk6ShMQyQnjJg48+YXs6oYxizj5+zP4gYzoekivPaJriqTGXz7m8uqTTHYM4IN85pMxHHHzl2yxOTrg+viDVy3636WzvXhgndG1HqTtWyxl6ucJ6GIzHTLanzC8iuuWMUHo6JSibgpuLU0Q2JM4GJHGMjiNiPF1Ts1qv2B4PEMoRhgHWhERR1M+1m5ZIBXRW05kO53pS6TCfoHVLUfTkyVAFfPLRJxw/PmE6HnPnjbuM93d4/PEx63nRn3xSYDy0ncUqCMKAIFXEQcD9+7d45dU7TLfHIKGsHIGHMInwwlOULeF73+Hekw85Ojri21GETMH9/l9gOMhY+448zBgfHnH6ySOef/KIBxd/ytZ4B9c27B7s8OpXvsaHT55Tf/iE4w8+4ebZJa4tyJIIpRLKssR6zzyYsxsNEFHYt2LDsE9YNB1ZFrHqDKasUOslLxDlOBR85e37nJ3fcG4dq2fnNOtrqtkKFQd03jDY3qYuCyySJM4IwpzCWIpVRXlzhjGGIArY39ujbTsEjjSO6UyDUAnzVQvO0nWOcKBYlwVt09HVHePRgOlkRBhKVCAYZBHeG95+43UePb5AWwHWUJZrjO6Q2qKbFl1bsBLnPXXT8ezZOdPthMFoSFkarA84f37B/uE+63WNoM8vwVkIY778K7/D/+jf+1/y2hvvEBP1XCBnqNuKWjd4ZzBtQzyY8N/8r/13uP7f/M/56IM/IQ4lWoaEMmcyisE0aOuJ4ohW9zPp0XhMbefYSoAIsDLCmX6U5luBWc1pVECYpKTJANNpwOK1Yln2fhJJOqVsa5zp8MaQJDkIT1mtqauKOI7ZjiO2RwPK9ZrWwdx07O6PwXrms4plLbFEJLL3iHAuIB8fULea5YfnvPK6Qgaa4d6UbGcXrzWXj49JFcxPz1guZiwWS+J4j6bqg9Du336Ft177CnEQU43GxEowm10jhCMIYgbJAC8t5ycnLIp1vz4MB7RNxZOPP2I4SNnb2eLqekbXapJwSDlvqLcMF9crpoOIyXTI/OqCdr4kmOTsbO0y3rpL8Po9bN0QCsXi4hRvCtZNybKoqJuOKArpjCGKQsrKEMWSV167w2QSsZ6vSQchVqaYMCTMMqxpiSLLVhiQxYbZ4gJjWiBgONqlKktaXbC1N+GrX/sSolrTXl/z3vd/yCfPr5h7iIzj6oMHuK6ma2qapiWIAsqrS+YXpwgZcvboETmCZLJHtbzBmpa6KvEuII8TbNlwc31Glt+iS2OiNCZwJev5jIWuEbkgzBNmz2+orEM3BdlQ0dmGOIvwxkLnyfMRi9mS9aKkbRvCKEKIjKqqaVYltikYJRKZSupFjez6mqXtxn5besZbGbVu+wBBr3qAIN0m3v0FN6AHDdZ9Zv6/YRO+9GVwfSidUR4fC6zylHNDsxa0bc83sljsxpfhRUfIazDeY1qLbh1h5BmOQowQtLUjTujD1FT/91kcEnuJLTowG+dh+jBA7zYKjX9e4uJP/ugP2XnjNYrFjOVyjmw09/f2yA8P+OH7DzBdyav//v8Qs52ydhHL4wXOmp6sI3pigu4szmuk+nQM4QGpwDoLSlJXLcKBEgEOg3UWIXoGcBT2s3TlLatZzc28RgaKbFyyrGuEEMim4c50RBDHaG/Js4jK9EQZGag+4lTbHoVtTJQEEIWeQR6xe7BLdvuQqmlYdh2ZFwhrKM7OkGXJ6UcfUpyeYQP4+jtfx+cT7uQTsuGQedEyefVLxHHI+fya9cWS4scfsXN4gBiMuF7XZGHA0d1D3vmLv4tNU9rTC2ylCeOMLjD4siKoDWKQIXa20IsVI6EwzuDTAePpGBlI7GqFy4fMijXVao4cpFRlySpaE6qY1pYUq5Lh3g43ixlGt4hQob0gkAFlWeF1rxTpNozpVVOTZymjJOy5I0iKqqasK8IwoNEN773/EG89v/67v0aaJDSuodI1s/kVrdUMRjn7R7scvXaPOEuoypK97W1E16tiZAhIT1GXGGvY3t0lH0Hb1jinuXPniDu3byOlxBlLWdd44ZlmKcMspe5qnh8fs5sNyPKUs4srbh8d0JQNVVMg/bS3PT697MOopKKpNa6xuK5BBi35cECSjxhs7RBnOUQxgzAgO7jFZZbSVjO6WYM2hsP/+H/P0d/+T5DSIZUgShWP4oD5uuTyYkG1anrnT2kRnUR7i241sYrIhjVlXZIFnvV8zvzkmFDC0a1bDAY5l5fnfQfHOw5vbRMHYW80ZvvQsDBLmd1c46zBGYcE3n7zFSaTIVIJZCBJkoTlqmQ5n7G7M0HIlCfHxxgPQiqyQUSxbpCiV094oG0MuIDRcNgT+bre8S9O9skHI06Oz/HO93PnUHLr7uv8rX/33+fW/TdpOo0MBdq0NG3N5flzbm6uUAqWqxVKKQIMX3r9da6ffcByPsN4SxDHxEnC87MrbGWIg5y93Vu0bUs6ygiymPlihvcSlCRUCV3b9NwNC0ESEec5nbaIRJImEaYsqOfXDOOI8XiMXXjKtsV5T7PpdGrTM7+btmW9LoiigKpqGKYBbQfOBiwXK1brjk4HZMPhS3WB8IK29RwdHlFVc67PbsjyXtLqg4RRljKZTDg7fszxatUTVcMhRWXxPiAMJRfnZyRRyuH+Abqr+7Z4lLC/v8fO1i6RirFKU6wK2rbiq1/7CnEc8t67P+Hq6pJBdoc333idqv4xVdOCd3Ra8HhR8+pf/ouYi2MuHxzTOc3W3h6uaLh4+ITWdIxHQ1YXV4TGsbUzIh2mXJ7NuLxeYxuF7gT7e1NGW4I4ShlNBozzhKuTE7I4wrSG4WACgSHLh6RxwNnxE1Tg+fiTD1HSkaQR3jva1hGGQ5TMUWLI+ck13/+n7/H8k4c0yzVBusVVGHD/9Ve59fZbdHVFe33D2s4gUCyvZngLt24fgYo5Pj5Gdg2hsARRyHRrCsLSlC1NpWmxjAaaw+Eudb1mvdYsVoabas0r96dcnxYsZ5owDbEDgV81vZJMW1rbkqSDnhxOwtBWSNuilCLbGpEcHnBzekLjO0QkKLo1SR7jlcFWro8F9x5jPWESIUOJCBzaGaTqQ9lwvUJBSt8T5Z1/SXDsMUK/exf+UxDhhMCKT5OKTedoGzB2M94IPN72m+qe67cJMaQ3ArPGE8Y90C7Ljqb0GCMYDHuwH6YxDqh1n20SArGSOOM24gJ+aTvhi82UtoY8+8lPiJzg9sEhJ+eXfPTxJ0RpyjhQSAd1pbEB2FjgRC8q9BsmRxhFANiu6xMVlSAIAvCC/x9nfx4rWZbn92Gfc87db+xvX3Kvyqy1q7p6mZ59SA6H5HBIihRNiZRoyoQsW4BhWAT/smHLsAkvgCXZECwbtmhDFEUSJEWaoiySs3GG3dPTa3V3bZmVlZkv8+1L7HH3e885/uO+rumyOQN5Aiig8DIC+SIjbsQ55/f9fj5VVbeVSGQ7d9EGKTTq+veVCtzApTsYosuK5WyF0ILu+ogmirj94BWyPGc5HXP54oBpnqN0jpUCXRb4CvQ1MlUphZEFrqNA2DZpLARR5BM7hn43ZvPlu2xMl7z9zhdZHJ8hlcPhwTP0YsWqKNBphvBdPvjWb+PEIWu7e6jtbW70XLzhBrapiUIPkxVsbu/w8PgFfVexublOXeQQhzz+5Am7t+4gOl223niDjdBHdiUfffe7LB8/YYiiWqV4fkC1WlIWBVldUQJF1TAfT8mTJfV8ha8brF3R6fRpDERxDy/uEboOSkF3OCBfLZG+hxeEFHlJkSZIbSmLCuV5GGWxjkN6Occ1uu2OoxGehyMV0hqkNdy+uc/W1jbz+QrHVzRJA7rh/r1b3FjbYLS2wfatHbTTEEYBeZoSeT7laoWDD44gjELqRpMWOdt7Nzg+PqYockLPRTdNi/k2hqZpcKXCWsMiT8nOczwEjoGT81Puv/wyN/Z38LsDzs8vGcZbBK7k8sVTVL7EFiuK1QzXd6i1g5YW4wts5DO6dYPuaBMn7uJHMZOzC5IkIRoNcQLBfDJBGEs9m2OmcwQGKeAAroO3El21x/dWXF+4tj0xa4oKV2nypkLpjIMfzMiWC3zlcOvWXdIk5fz4hMD3KZKcLE9bC2AYIpWDUhIpDGmWEEQRnuOSrZYIq5nPpySrGX7gY4VsT0UMZHmD62n6Q4/R+jqu71FkGaZuq3aOI9CIa2arIe522dvdYzmfM9zpk1cl80VGslxgtW7HEoBQPj/7B3+RW3dfJ29aHskqn3J+dcFyNuXyxXNmF2fE3Zh5lvHsyRNiAZOrF/hKsrY2ZLJIsdCq3iuJMZJilXBj38WRiqwp2dpa5+S0x+XVmObaCyKUjxIC5QX4cRcrWnGXVBKrHPxOl2Ixp240Vdm0LALpIBDUjaFsCpRyAYlUUJsGX/lY0SbrBYqssKySmqoROE4AVtFoi7EOEtn6JHDpdoZMxglNVjEfX7GYrYgjH88R7O/uIW/sk+cZ56cJ03GOlT2kIwDDk8cPOTx4glIC33e4fesOW5tbdMIuWZKxShc0Tc3WxjquAk+BMBqE4PDkhMlsAqKFUOVFgZAKp1H4UZ+pc8nUGAaDHpeLKdlkSmVrbr50m6bRNGVFtVzhSEvY2WC4tsVknIDVVLrE9Q17Wxu4jk/d5MwvT+lEiuVsAqahyBvyXLO+0affjyjLLuPxBEe15AljXbSBRdJgUUSdEVlimX5ywsXpOfOrOR6QJFfsfeEtTOAg/YhwrUNWpJRjg85q1jbXScuKpmpP2aS2hI5Hni4x2jKfLWlsRZkv8K2iTC3Z0vDwo2OinZjHP/1vMJmVOLGiuybZ+PV/yGqu8bKGylpkAJiaulri+AHetSsjEBWlTojRrJY5vr9DVbTfV5t376GrjMuTBCMktrLURfvFrIzFFZBkKbXVGAUE1yeoBZSFadsvnsB3WjKwxbZ5uB/GE8T1gkJYrGMxTquEF75DuQRbg1Ugg7ZarpAUuaVuDGHQaqHLTLe1CgXCFQgJeV6iS4ttoEphWTVoNH4H4q5DXVh0KQilQArz6UbZERLpyNZj9PtZJAzDmHkQMp6vePThY6qqQQmFbCS767ssm4qV1VTpEj1PMfbaoiYkQrQiIGstQimEtEhHoc31PFO2T7iuNbq+no/IFkXr+YrhWo/G1qiuR6fjk6UJSkr2X7rDy1/8Ct2dbdxeh2dPP6b455b85BjyHEdaXAnKkyAkVkpq3dDcvUcTRW3dEUt89AmBI+j5Lre2tlBhQLM4oRxPcJuGNFlx/uKQJs2wtAlShUeRJjC5ID0/Zbq2zmB9hBCW2WQCKuLm/g26cY8vfeEd3G7MwaPHbN/eY+tzr/Hw/YeEz49Yf+kl1M1NhDEMTcXPfPErLN96iw8evo87W+DXBhUH+LHPThCymOfsvfE6+6+9xbe+/dt8/5/8A8RqDLbGak0Qxbz+zpe4/ebbHHzyMaefPER6Hp1+j0YI6rymSgpoDFYKnDjG6/TINYAiX+SsVglFvsRIQ21qfOEShwFKgu97TC8ukI7LarlsmwqVpROFOEJhA49ZktMNQUtJ5Ac0dcVsNQdruf/gPkXR1poQFQfPD1DKodPpYJq6nZuLdsdbFAVNVdHUFZU1eJ7HIIxQwrJ/+yaNaYj8EFMXFNmSNEmZnl8glcPerVvsdRW9+/uoV9sPzMPjI4TV9IbroDw+/vgJ6zu7hJ0OoecTjHz8wGUxleRrG5zPqvb0S7SDQkcIjNZAGyKSQrRURFcw+4U/RfGVn/lhppjBf/P3GD16F8+TlLpCugrpeiRFTpEkLGZzgiBoK7hBQFZrijrB9xyG/S5VXeE6DlI6ZFnbmHAdxfnllEEvoqwbpONS1e2ss240eTGj2+uzvjZisVjQaE2RFe2ORoBVBi8IMLqVD80XSxazGVcXF2R1QdNIilLS1BosOK6H53d4/a3PkzU1s9kSSU1azqiv2zbf+OpvEjttFXOwtQVNG+x0nQopc/ywXazUpiLyO1xNlujGx200ZZEiVXs9b6s1btzYYTKbYK1sg7BC4rgujuuRLFbtmHF9hLjm2DdNg5ASo2uyNEFXdasgV5K416co9fWCA7Q2KKnQWuP7AXVVttjrCspaIISHVC6BH5DbgspA3Oswn88JgxBJg6N8FBbZWLLzCZUr8H1FP/DZ2NykTGtms5yqUShHtYAs16VKcubLJa+8dp9ev4+0Alf57SRHeeRZjlKCTifi6PiY8dVF2/yizU9VpiEMXBzHpa7b+XOlDFbXXLx4QWAabt67yc7+LucHJzx++pjexgbJfMpobwvTjZlP5zTHY4KOj5aSzihgazdmvd8lXdRcXZyhXE23b2lqDykhlj7TZUGZlFwcnXH0rEQ3OQiDcSTK8Whyi/T6KNWh1B7TysMNA8IwoqsFYbfH1ek5IrIYW2MXE7TW1J6LdQTDnS2qoqIx0OQNp09eoISD1obUaoxuvxNqu2qDqFaifB/d5Bw+P8Xx4MbrP8+v/vf/L2in3Yi+OPuYP/vVr5LHHUpR0Q0MhS1IFgVRpIhEQ50kFNpSVBW+UmTLKbWVXOU1fjQkCCKWiwzfVXS6myzGp3g2QFPhhw5NXdAYS13X7QjBkfh+QJZrGhrKpmndQY0Ah09H6fKaGWNEG6JvT84MKoSw7+B2PJTnUdYlaVqgHYvfUe31WwO1wfMkcbeVGWqraerrUoDXLhYaY9BaoHWbEm+qNuvQNBpdt2wQ3UDlWFzVNvuuByVo9DWK6fexSHj89AVpqbGJ5cf+0C9iheLljS1uvfYmo509cmEo6pq//7f/c779K/8MWSYI2qMZayyu4+E4iqbRWAxN3Zr8XNchz0qaRgOyxZXS7nxcT9Dp+axvruF2IoqqYpkkSE/Q7/a4ef8ethtQmor52REv3dxn/Y//Ud777nc4+PAR6WzaVsaMxlXXL6iUnP5Hf4Pic18AQDQNr/2FH8e+eITnRexsb1GUBcnJCcX5GY8efsjy9BzbXKfDrW4Dl0lKE4T43U2yskIYj4iQQSdGqpDZ2Rnvf/fbGG2IgxC3E7H/yss8e/QRW5vrpEfHnNpLsqspg5fukXRDLtMl96OQm3d2mT+4x/PHn/D0vYcoofBDn7PLGa5V6IMXlEGPVFt0ECOSKYHXmvbefvsdfvYP/hEOi4JFXZOuEhzHstmJOZtMcITXdo9tA47Ei2JmWco8qUjSimQ2R1QVyjYox+I4ql2dTmZEvkuwPqIqK8okIykKirIhjjpk0qKV4PW3X2G6aIOBWVGyu7OJ6zT0h5rlcsF8lZMkGa7j0O8OMKZGNxVaSqx0WoZ9XeC4LmEU09neQjiSfLZEKQc8h2y1ZDWds7O7iyMEs8Wc4WhAkmdtK8ZYFhdnTKYTHM8l6vVYpinvfOkdyrTkarri2Ysz8qKiyguiMGSWztjc2MRxHDwvZLC1y9l5ii5n+Ea33o9PdwEWXLCupDvoMljrkf3Jf4WTX/w3P71ePh/Bl97bJAwCGgu5Ni3XoK6ZXF5xcXZOWVbUAqK408J1mgqJISsLrG6DjXHUxTQNFZY0T0BIssoyijt4vo/jt8eeq2yMlG0oc3Nnn8h3SZYapVyKpkRri3Lgwau3MUZTVivOrq4o05x+JyRyQpKkoSwrzHXE2liLqxzWN9cZT8948eSAYTfkxdlz8rzivW9/j7PnR2SLOXEcExydcXkxZrUqCENNXa0ISgdhBcl0ThA2hL7LsmmQrsDYCteJCH0fU9V0woBhr8NkugBsy+moa2qj0dIyGPTxHEltGjy/0+aVrG6pk2VO3bQmWD+KCcKYSufXR7wKITRlXpKnCf1eH9MIfM/DddW1UOxaP2w0npSUQmB0Q1FUPD04YH00wHMaZCTw3RBTraDRVNZwdnxOljWcX06ZTVMaHRKEmqKu2pGmsQyHIxzlgQbX85FCEXoBhcnpdCImS8H5+IplllD/EOPseChHs7m7ibSa+WxBEPhoLJu7W5wvZsSDAfOPjzn74BFDpait5Ss/+ZOcHT+n34moV0uMtKzvbBHEMYtkRW+4jWNKbu0PmV9d8eijE6xuCGNJYyxFqYmDgDopWaYNi9yQpSvCyMVqixtCbTUISY1C+RH9tVucvTil0w3oDUYEoUdZ5iyKAuP5dHpdOkHI+PHHZLM5mZR0/Ih+GDOfzbCNwZcu6TJBm+v6qCNbc7o2aF1jlcVzDUaB0KLNmeyuM9je+532AKClR77+Gt3tkLWNHqqewvSE9PKYulrS6XWx2tCUJUmTMOr1UFJBqdFW43kBWZoRhz512Yaul8scVRlEbdGywVUQd2Mcz0E5hrKC5axoT7AqC14b3NfWkmlLJwahQdc/bBQIhOO2hEkFnfUY6UkuxgnGZGQLQVEbgp6iN3QxtWZ5WWEF+LFEhAarDV4PXNNWLTzfo9ePWcxWrOqCRrZjfCkkUrbQpypvWjGUtmghaGhZHkoY9A/5D7/HSuD3XCQoFfLq7Rv8kT/z5/G3d8GPUIslq409LqWDXs4Z9nr8pTv3mWQZT3/z1xFVgZKi7fs2NQKHwG+7503TzkXKom45CtdKZyXbo9wo9JDKEMchQRgQDzcIrcEbFoRW0Q+6dAYDpIK10GOerygmVyij+bEf+wq3btzmxdNnHD59hKorhv0uk+mkfXFcB5y22mYB5SiU62Bdh1WR8/TRIx5///uIWmN1SV0WhDhIx0VYhZWtlEIEEc7mFuueTycKcR2J47kI7eEHAbfffotCSsrLKdViRboqGO3s8t43v8nu2hbB3j4Ih+VsCk3ERifg6XJO9iTj/PATJhfnRFZy97UvsHbnFidnhyRXV8jGkE1Ocazm5v0HzHSKKedobbi4uuI3v/ZV+i+/AsphenlFr+Nxcn5Bf30d4g7RoIup2nBag8Q3gjhUTJYFjXLRCoadAffv3MCVBtdToBvmV+fM53OUVNTGog0EXkTgRCAbOv0OB8en+J11LscJti44uZoxiH3u3NoljroUTYPrhjRVTV1pfEfiOg719ZFwkedI5SJEW6fUjUYaiwrC1hbqePQHQ7Iq58mTZ9y/fZtyucQGbRr847IhSTISbXHjDoNhj6qqWR9tcDVfsnnvPvu3fYavW4xyrlshMDk5pUgypvM5SZJw59XXiNb3OfzoIenZMWVVXr9fDJ7nsrm1zsbmBps7GwgHTvudz15MgceqzCmbBseLsG6IE7pYlbJzc4/h5hpIRWc0okFQZSXZcs7RJ4+YXJzSi0OK+ZLTowvqqibsuARBSBzHxHGXKAg5OT1mY3ObtVGfJC3I0hVFnuNJ2Nve4vzsgiTJ0I1u+/j9gLxacufOPaSzSZYuWE5n9DsRVZFR1QV1lX1a5zJ1hZsWnJ+dcHnwhOnZOZGUjBcznn1yyNGzQ7LlAmENyaqgOb6kMZYsL6mbmp3tNTzXkKc5gaPox4p4uMXToyU2K5EKBoMeYeAhjKEbhdzY3yHLCsqy/XywtF/crlJIXSNqSZ4sKYoCpTVxGKCzBM9zGQwHTOcLkqQ9obD22uonJVJaTKPRRpNnGZ5qf9bvdzk/v6IsK5QMyJLFp+jmqszbBL4RpHlOISqKoqTfcRGOg7Y1YEmKmnKy4nKSUZQGP/DY3btBELanlbZuK83duENZVoSeQlqBMYaqKnFct13wxj5PXxxgHd0uKFRNp+PQWE03DlCrhDKvqeoKMV+xfP8xsilIjMRb26IqNI5UJJMpk8NDHNugaFjOF4TdAZEQOF6E7/Zw6ppkmvHskzOKqt31elaRpg3zeY3naHxX0AhJJcD1HaSvqAqLMBrX8fCDDhCD1+dyWbCxexPfEVxcnrG3t8PO7jZBENIZjlgJB+1KvNEGDYpet8/powOcoMbkORhxfY1Lmms/hq1abLa1gqbRCGmxRpBUBa7UeEqT5CV+Vn/m2ms0NNJHdQJyR+JXEe7aA0bdHfx6hsmnLOZXUAusEiQ6JU8yGtdDRgGZhdHGGtn0gizLPoVu+YEExyDclhzr+IqyqknTinTZQv2CjksUtFVER8pWCy41JhB40oHSUpcai8LxXYSsMWjSpkEXsJpbhHFoaoHj1Xgdi4o1NjMoJVAKhCcwUiOkIXAVuvmd8dpkViCsJYgcFFDmTRvGdsALJJ7bqsqtMTTakhca6Uk8V4LVOJ7Aiz5b+/5vvUh45yt/mHtf/jJZ3OHhwVMmh4fcGq7xH3eG/MbmLjbuIIC//PQTfunP/2V+tbfG8fvvcndzg4PTI9LnRyjdXiw17ardlQ6Nrts4lbD4DviOYLC+ydrNG+RVhapy8qwhRqKzlKLKcfs9pNcl6vR4/vQph1cX3HrpNnZtjUVVkR2fsN0bcP+P/1GOLj5HfnKKFwRkCI6fPeMsCPlhWVMAHa9DFA7Yunuf5WiDk6MTzCplpS2qv463o5B5QTjo4bgOXeFSO4pwdx9nuEZdlawP++gyo84S0uWCIuoSRAOCKMYP1+gP+9RFSri7iTvcxo9ibr/2GpvdDtVywbRMEGmO0+lhdjZZkw7Hz8cIz2N8ekKVLlllS7JkRZ0XyLNzrhZp61jwu/iOJCkKXrx4ytgY7kUBw90ttj//NhcffchWp490fRzHoygL6lKzmE/BaDY2NtjZ3MCJAp4fnqMry1p/QLlIGV+csLbW4earLyNdQV5USCtI8gq9tkd/c4/JySmOrsmOpwgvodNZUCzmaCUJB32sEzAZLylWc1QcY62lLAqODl/gCsOt/V2ibgfXURRZjlIOAsPG2qhdQJiGLCtR0r0eS1ni7pClXvJifM5a6NPpxAjHYWd7Hc9zSWqNUg7awmqVooQEx0MXDYdXE+RgHeNCukxwigzP8ci9irmuySYz3ht/EyEkW9tDune26XUiotCnaCqskjiej84qyrINzIbxZxcJWdGwWNW4nqTjOOi8ocwzXNHCgXRdo1yXdDYj6nXpr/WJYh/PkXyQF1xeXmJrTZXmDAYR3TAmikKU6xL6MVVV4QhJU1bI1kiC6/hoaxhPx+zeuM3jF4e4UUTounSjgCDymS6mXE0v+MLn3+LZ0wzPC5lPlxTpjLpRKGHwPUVZmWsIWs1kPObZ6TnHnxywuzZikc2pigSJxnFdiqwgz1I8V5FkOUVTYxuL0B5JOqFqWrKkbTTDNY9+x2VZwcn5Fb1OTK/fRSoHoRRKbbGYzTg8OUdI0E2N4wVIIUmXK1iMqasM4YWEUYdGaxorcKSiqqp27lwWrBYaoQKElRgr2+VdU2JoCxuNbbBuydZmzMEzRSVbr4IUhrqpsThEUb9F5BpLVZe4SlPXFUZX9GMFpgYh8ZyIxUpT6lZcp3ojKkcR+gHDTodisURLg+cKfDfGczyapqGuS5qmohOGLFYz5tmS7Z0tyrI1mQauYDiKOL88aYNrrkMyXhF4gmZ2xmx2TGM0OvB59uKKq2nN/dfu8/TRBywvZ2xsDwijiIvnp6SLgg2riDsdaivIy4qL5ZLxqj3BdbCgDAhBnltKoxA9RSUMw80NumsxmALlNZR1jvIDhHAJvD65dfB9F2FKsqSgzlKa1YqTw0NWRYEIQ3Zu7jEfT/FDj2C0RpG2IcyreYbF4rqSKk0xxqCERGtLTUveFNfiJWssxXWzoJKWyhZ03RmLDx+2sL5rhleWrLg6PWRv7QH1akE9WVAUDYKMbmjp+31Ez6VMF9TTOcY3jGcNKoi5//JtCtEKCRtrqIqUZpUjc4Hfd9F+RWVax1Dc6ZAu5zRIitogPDDSIKQmihyMgbrRKE8iPAcVuMRrIct5znxSkE1SVCDo9TxsKciXFU3RblqdyMMo6HYFt26uUyYVx+WMptFI2yb+HU/SVKCbFmpopUYKgW5AuBY3FghftDmGEkxuEDgoaYh7DnXdUDbtxhwhUE4rjXLi3z25+HsuEv7En/7XeOZYHj38gLOrMz55/gmL+ZjlK2+hf+So5zd++Z8gOyFf+cU/Rv+XfoHT58940FT8yt/8WywnY0TZfkjapj1CEsYgMcS+QHqSnf09br78Kuv3XmJZ5ayuLlnvdVmmCecvntGVDnF/iIj7/L/+y39EYGp6uuQLX/kil8ohNDX7O7fwejHGwsv7N3F295CBR60NX/7853m2scHih7+wEGy88Qa3799iuLnFsePQBCGZsYTDdW5FHZJbNWEcIrXlajpl78Zt5rM56688wAiJzjMGccj4/JTVYsb63j7DICSKOhydneO7Do2AuqlJxlOatKC3LnnyjW/zax99wFe+8HluvvMGJ0VOMp1SSHCDiLtvvMn48JDVakmSzHCVJHAclOeRpDmnx0e89fY7lL7l5Nkltimprq54++UHdLIVw7Ue557D9tYWQ9+nMprJdEyepNRVSRgGCKmYjSdUZxc4cZeBK5gWrUfj4aNHVLMrylUPaxouZlPuvXSfhx8/pcahG8RkWYbrudgKhHTJ5gvK1QpPCsIw5OzRQxaRz4UDo/UhsdV0O110XaGzDK01p8+PiPtdlOe2HIumacVBRc72zjZFUZMulijlUlYlFkuWp5RFQ+FqtuKIKknp9IeURUbodrg8OWaZ5rheRFVrfNdDuA7ZfEX31j0yDeXlGJ1njDoRruOxOjmnWS1RRY0KXTANVZ4Qbo/Ii4zN7RG3t++gwpDDwyPGl1McR2FrQ5UVn7leBv0hvd4AKwR1VRBLj6oqKKmosgxXOUhZQpZRpinxekWR5fS7He4/eMBlp8uLg+fooiKva/y6pkk0UdRhZ7fLdD4jq2sCa6m1xg1CGuw1eGbG/VdeZXNjjTTNCH2Xu7f3QcB6NmS1XPLhhx8w6I9QQ5+TZYJwAtJV0n6JXjNdjbGUdc7JyRGnJ2POT68YH58y3BxgDUipyLKcMi9QUlKUDUKKlr9hBLPpAqUqLJrBsI/0XBbZjHjUYZYsyGmQgaCoEygtnbiHIyEKA7SuKcsG3wsJfB8/DNGmosoNyrggBbau2pS266KNJi1zmqZGtqQ2jNEYa5GifU5Syk8743VVoN0Kz7V0eyFFnuG7IcpVLJIEJT2U8hBCIXWDtQ1StiRN2zR0A69l8htLnlWsFg0Ij/X1LZQXUxY13e0+eZYQhQFpk3Nxccbm2g5hJ0A3mjRbgm0zWU3TMJuNKaoMbTWvPHjAWj9mtZohLdRlQxx3KfsNvdhDUmDyHGEMnu+zsXsT2+3x9OwSv9ejH90m8C2mzKkFVEXOyfMXxHFEFLUL2izL2NxaZzWbUURdlg/uA5bFvEGNJzSz5ygH4jKjmBbgaFAWicKWDVCCzbBas7g8YzKZEQQ9GgEfXM3Y2d1m99Ztbrx0l3IxJTk64dnBCwI3ZHNji+72FrtbO5weHWN1Q7ZctmIq3VYDrfkUsdM6FAAsbdgO8EOfe3dvsVxf40e8hwhrMeMxyRMfjKBZZaTLBY1esvAMcnuDji+4tbNN3uuS5HPc0pCsKk5eHCK9gF53gKkEtoQm1zS5IXcrooHAc1w2h2sYYyiqCiS4kUL5Am1qfCWpa4NuLJ6nQCrqQuN2YrSFZZpjpMUJJFZAkVdoJckyjZBQ24KmLIl7ko2tHlk+RuuGtR0H1/eYTapWRCUVVoJRFqPbAKLGUldt9VIIEC7EroOuBemiJssqpADfb/v/UrQZhqKxBC7gguZfplf4b7FIeP/99zmPHN796te4ujjl6OqcK22ZfPkPwJ0Hn96vqnO+9o9/mXdee53NN18i2lgjFoK/+D/6d3n+4hnTFy84+PBDppdj6rwg9D2oK6LAJQx87u7tQ11x/uRj1na3Eb6D50o6gyG33nobmZUUKI7HC2azFfu9gC/+1E8yq2t+8+vfpD6aMOr2CIZd/E7Im68/wEMzuzpnMOizeesO1vyOWEAIye3X32Tz7EWry93Y4PnTd5mWDcoYZFpy58E9Qt9hcXrJ2v4tZsoBN0A0UKZzhr7P+1/9LRSG9X6XKs2Ry5QiSIlcxdpwyPPHH6OWS7b2dnGiiGUyo/JcJmXGBx8/oukEaN8hjEKMaUC4yGGX2ze/zPnjT7g8eEZdFmSXc6I4pmg0uzd2gJKySonikNDp0hmsMbu4ZHn+y7j9DkHcwTGWNGvIbavX3tvdoSwKZrM5y2XC4YsXrCZjXr5zi72XX0UqRXcQ8dKrL3H+1DKZj5l/53sEfsCp26EzXOfsYkIwnRJ2IpJkSVnVCCHojdYIgoAqSxmfniDznGWyxDgWLTSm6rAcX2GFwHN9Sl1ydjZFjKfs3djDcV3SNEViME3JYrGgNxhgtGZ6Nabf75EmS1S3C42iAc7OZ+ysb5CmCbP5jOVkQhR0OHxxglApURS3O/LhANGk6Dwh9HvkywX9bo8ay3i1YJFmxELQ39mh8QQmWTIMA3SesTnsMz49YXJxyhtvf57YccmHvRZQYgVeEH3melnf3uSNz3+Ofr/HkydPWUwnuMpFlg3C9whcH60blOOgmxq9XNIUrbmy14kI7txk/+YeqyShyDMEGl2VYASd/oB5lhEOhnhxB+l6KM8nlA6bG2vYMkHXJdvrI2aOJI4DGl2hlOL2rZtgLQfPX1A3mtHaBtPpnPmsIa00jbU4nkvcCVuUb9NwdnZIkRu0NVRpSX06RjqKNC3agKFs4U1SglKSMAxQRpNmOWsjH8/325mvkjieuqZzVmAMlxfn9OKQwAt4Pn7B8ckZDQrHkfjCw/d8lBKUZYExTZsdMNdH3q5LUVU4rovAUNclQjoEfoixLWCpqGu0bbkgaA3WYEyFYzWOtASe2wKjqMkLi6gVSrlI5WEM7UZGWFzlYXTedtEQVI3B8RVKKbJMU9etsW+jO6LbG6GcgFC5pEbgOh5SOWR5hud7CGGoyoxBt4tpKg5PTkiSFLQhmc+RCp5/8ph5J6LWNdPlDOk6BEEICEab62CXzKusHRlmKZ98+1uIuIsXhXSGIftbA27vb5JcnXHZ71G4Kb70kMbh8vACi8UPFC+/8TLJIOKr936Kx/+r/+en79/Nf/Q3eeX/8FcIh13yOMDtd9gYdFmNxyzSE2qbId0GXc1ZJg3JIqOeFbixQ393m9oVbN24xdrmCF1VHDx8xicPn5GXBjcMyKWL0++jejGd9QGz8RVb+7ssxzOSWbt4+uGht/kh80eAoCWABl2XG7e28EKPoSf4icdfpbGKy6tLBvmcwqSMT4/wuptUNYReiK1rjCkZTxa46zFa1xQ6Q3iGrd0Rt70Bs9WUdLngdLykKhJ81dpDURDEPkpqNgdDelHMZHLRVnI91VIOvRbdXBWtaElri+dqRKORSrCctAKpVnaokHCdSRA4gYtTG6R0aIwhdB16HZd82dDULZ21zGuKosbxWvV3mTft+Ee0enClJIHv4TgWc93a000b/pRK4riCOretlkC3nKAgkkglkU7TniS4Av0jxsv/vxYJ/8XX/jlPP/qAxekRbuxjFESVoUqSz9zv3v1XuR1EnH3vPWT4nLd+7Es4SqGUw2t37jLtddm7sUuyWvH8k2ecHz7HFBlKCXBdPn5+QBTFeL5PJGnrP7du4vfWkVlNU4O3NmSvv8nrb38Rt045r5Z8/NWvsT7Ywnl5nQ9fHLC7gHxyxeODx8jzc0axzxd/5ifI8oLOgyesN5rxxi5GCH7j7T/Aje1D/jtXByyFwiQlD956i7w/ZH4+5uCjDwnmMza3drn19lu8uLrC7UUo2dDfHJHP5mzfuoG1hl435vLklNXsivTFc+osY9zrEHQi4r1Nji5PiYRkbW+fbhRyc2sbm2V872tfZ7PXw4lDRqMBWZrgdiOqvS06owEXRw5UJd1ui222GKLAIVuMsVWBaBqsgWy+xPF8RhtDvE7YsihMW7URFnRtOJ2dUWStetpxPNY3t6GpyZMVyXLG7Vv3ODk5Y35ySrZYsFileHmJdmuSF4fc/7GvsOl4VIsFNjesD7qUgOtHlHlNMl9ha3A7fVJjCdwI35EUJSxUQ9iJ6Az6VI1hkU/pbt9C6Jyr2RKUiwVGwy6iVnRHI+qiQAmB77kEnsO8LNG+j+vGXM2XXCxmmKrh9Rs7LaXx6JTkasbacMT55YS6rHEdBxOFDHwfO56g+i2rPux0qK3G78fc3hwR5AWR71A4luLygs04JskTgk7EKpnz0t2X+DBc45/++M/jegEW+INdl186P+ZzP/g16rJiOOrxs6OQ7r17+N0Oqypn69Y2H37rW5iqxGqNVqpl1IcDsrpEFzmOtdA0WCxB6GOMIR70Pp3L20azWqyIuj36ec5gbUhVVMRRTNVtqJoG14tAQp5XjEZrxN0OZZFT1yVSSqqyaFtE2uD5EY7vM9rcIclygk6BtT90hUjytMAPPap8xaC7yZWcguvghwFx3CFLCyyCvCjwXNUGpJTAUYq6LMCTzOYJvV6rVBuMtlnf2kFGI85PV+SzkovzKQtPMBj2yPIGKxRSKDzPRZk2cZ0VKY5qEe0tRr0tlJm6xlMKmgZt2rm0UC1y1xoLQrb4cdPyVjzlXMuYuK60SrK0ZLDW5+hkjCM9jBE4jodyXUxjqZsGz29PKrRprX/ScamNJQxChONQrnKU8pHGoedHdPyAPKu5PDqh04moivbf/saNm3S6MdYYojjA812yIuPk4qyVXtUVQlpGwzXSNOVoOkFIQd5UhHHUQm9szdZaD6ktrs5YLFfkRUk9n0Ka4W5uEUYhkYg4nRds7t7ijbjH6uqU44Mjjg/OMdejpKaRPD44IhwM8PproH7HuTHYvsWdL/0Jbt2+RVPXFJ7LN/7gH6HQmqJYYC8PeOcf/u9QTU6eZWRpxfrmBtNVyfzilK1beyhHsBxfMp/P6PRHrO3dphnPKYzECof9/ZvoKgMFd+7eIZsvqZoSKyxB6KGrhjYu3tKDpAAlwUgYbva4+9INGlGTzy75qb//v2VzbYt3P/gBtWNhq0s2yxEmR/kRZ4dzup2A4XBEls5YlpZZluPahqZKSJMaOtDogrgbowvFrMxIkhXdjmRjo0un6zDodliLu1xdXaBUq3vvdGIGrouuc5bzFFHROkLE9YLmmushhGI2TZHWwfMjsrzGURZrGpKkoqosnidac2PVsJoZ8iU0laWpDbqROL4Ct10c1IVEWAehLF7YNrDqph2XOY5EXC9mddG2Kkwj0Ma29lh5TXYEkO3fKVQLdNL699luOLw8Y/Lxx7jZEj/y2Njb4v69W8y3Njn+kft5jUTNS27efZmqWPDJ+48Je11iB6qzY3bu7ROO+jRNw+7du5w+P2B6eszl0QusUBihOLoYY/KcNEl46ytfxvT7LFcF+7s30X6Ad/MGg80tVknC6uKUbKlY6w5467U3qLp9bvzsV1h++JAnl6doqwm8kGh3k68+fsaOdPnC1X/AQxUx/j/95yAlP7jxgCbqcqNJ+Op77+PmJS99+ceY9jtIo5lUC1bPJyhjOTo/Q2YFy9mE6tYN1l56QJXnuEBtDEfHpzgWHOkQeAHdqkFkOWVd0tla48Zrr/D4u9/Hubgif36EyQo6wz5V4DBuasS0gKqmKDNWZyfEzw64/8ZrvPnmG1w+f06+WtAfDKi0Jk9WuLphPK7B9wmUi+P7SAGp0ZRpTifqUtea5XLZpnbrkvF4hrIW33EwxtLpdDGb21ydH3P16DEby4xe1KFcLFiMJzQCOnGH+WKBnU5YTa6QfohuKtJFSj65orO+RhjGlI6iqCqyyYT+sMvazRutZkgbpucXxL2A/uYOXhhw+vw5eCFed0Q3AEe1IbDh+jpFlnB+ekBc1Dh1RZGnvPrqK5ycHLO5vXWdeG5QrkNSVDx7/pztl25QVTVCSqqqYLi2ju85FGWNEIqkzCGOWYtCqipHS0k6zYkch03XZZXn5LMZSdPAqMf2zi7kOdW04OL4BMdYTFYyi0b84O0/9Ol7Xj75Hn/pwx/QKyqOnx8QK6heeYViOOL2zZvM1tawVcap65IohRfHGGsJohAL17VgSeh5YC1lWQCCKI5wlaSsK7Q2CKHwgqj9InRcpJJEcXssvrN3g+kyIeh0Wc0F07wh9H2ieIC2EkNb/1utcqq6RkoXawWO41JVFXfu3iOKIxwlaaqGdJWzWiZIamZXZ+z1t3D9VuTmSEFapEhHYIXG9120bsiKAiHamX9VFERhwMbGgLJcIIVgsLWD2+9ROy779+/w4feeIHDIsxWzdIXnxRjrgLFIoTA01KairEuMccGCbtp0NsaiZCvq/eFJhpCqNRrWJQjVBr2EaOF2pgXWdLoxnrCky5KqFpyeT5GR355w1OA4LXXUKhdwEBLSLG1PY2rwPBfPl1jZ4MY9gk6Hi+kpOArHuKxWSzzXJw5iXKlazLLyiOMOUezT6BqtLVmWsjhZ8PzFc1bFEil+ZCG4ytDatjrrqkJIRV1WhIHD1mafxtPE/RGbkYs5OMLYgkz69Pdusn7rBnVacJTU4AfYaI1QBPhGwMmEcNAjW6aURU3TSGTh4nqbBIPdz3zeN1qwXBS8/+5H+K7HubV869/+qzSdLgCdyRlf/Ef/CSZdEgmfXDqcTjKGd+5w48YNNja2mE0mlMkSRwmWRUZmBYPtfaq8JPBD0ukcIUo8R7BczFlOppR58ekxeSMkwpUoZYnjAN9VNGVB0TR01iK8SEIl2B1uslgsePzoB5g64/4rr/PSzTvEwqNo4JOnx/zm0yPOHz/nTEAcKMSmR0zM9sDFVQ6dUcQqzUmWc5ygYdTfw5g1VgpwMrxI0R/08ZXH+GrMKk3Iq5pSwyjq4EhDkqbUTQ2O4ubNGzjCMpue0+sFKEexmme4rqIsLGmaUdUGpSRCXed/GkFaVjgeuD4YNFUt0DXoRuD5QUtdrNt6cp1rGm0IPIUxhmxZImTLZtCtyAVTgjAOZaYpixYvoEUb6HVsO1JsmgbXbWFOVWNblcLvZ5EwOz1laQriOuOelfzr/+qfZO21V/h+sSB+/12kgXg4QmQpxdWU4f42N+/c4rwp+cH3f0AYKu5ujcikYm1tQJ5nhHGHbjfCf+NVjp88pjSWVdWQJQk6Ldjbvwn9HtO8YPzihNyb8MabnyN0XZ59+D7rbkgv8Cm1ZOfey7zy9pvMreB8PmHv9ftM/tAf4tf+wJ++dhXD7e9+lc2/8R/zW9/4OsWdVz7z/PKy4je++U0+fPIEcXbFxffe5TBLWb33iJsv36N8/U3U9jZXZcnz73yXXjdkUaTkB894+cEr4Lk8fPYULcAzlrqocKOY2XxCmif0XJfBdMnJ6SWDtQ1UGGM9j7wocYqcvRt3Wd+/QalrlkdHdKIhk+NDivMrngG3Xr7H2tYmSei22t/ZrK206AbhOrhRq2xGOTiRB7jMrhbQE6yyjKJsgJwaS9lYQiUpihKtG4qmIghD/HhEXTeMj88o45jJZEpeVvgoUlNSAU5RcvbRB2zeus3V6QWuUPS6EX5RoedLwk6fOAxo3Ibk7IgHr73aIoWlYLi+jtNUiCwjSeY4RU6vM6SZz7jUBevbmwRBj/FkhetAtzvC8zz6sYta62PRjNZGPHlywKA/RMiK2lT4YUCerzh49pSd3Rs0ZcUqS3A9h1dee8Czgxe4e7fpf+mn0K7H+ydnBNNL1qcXSAu5IwmFotfvtlCUJKOeWcT6Br2tTbIyQ2cpTVHw8cEBZxv3P/PeWa5WfPL8OVZr4k5IKSy//LXfois9Lo5OIVI0qkabhkc/86c4vnm/bcdIxTvf/H/TffJ++6Wk3JaJoNtdrqk1Wb1sWQrCodYGKVULR/I83DAkSxKiOKJsDIPdPeLegI0bd8iTFYGrWM6mRJ0RUuX0OgGDXpcPPnyfIIi4e/sl3vvgQzpRRN2UrK31SVYrCl2TFzkI8F1JsVqwPuxxsZ5ihcKxhunlBZ1BRKcbcXl+wWI2x/U88jz7dBdflDXGCgLfx1GSqsiYHD4l6K9hqppu6JIt2uCncn2y2rQBRw1VXuF4EkODUhZtSkxjcJT7qdnRcfyWdtk0OJ5PU19T41psVEujswIl5HUV0VBkJbVoT1KSzLBIam7tbuG4Dk0DqJYpgTAYGqwwIA1CWNY31llOLymLCis1zFP+5B/+BS4nv87yKsO1LpP5hDCKCcOYKAzIi1YN3VSGygHHdZnOZwRRSGkbxstZ221vauR1EyPNy3bkIR0Q+tNZu6MgDARCV7z60lscPHtOMyiI72yy9fKr2KhLcXVM4/g4ww1k4HN0usQsptirU9bXt+iO1nj4wYcEQcjG5g3WNveZJTWL2We9O9UqxS6WzFYLzq4uEfv7n4HsWCEpnC51rTBeB393jd5wh5fefBvh+DjCIwxuopsKI2oujj9GNws0GuUFrNKMfHZFlYypixQHBxrbAvSkpbYN67f3+RN/+k9QNBlKarLFhMV0wtnVjM+/8xpNteTq4pzttW2cbsytrU0ODk7Izha4+z6L1Yrl1QX6aoLME1RdoRHUuqapwJExeVmidcpoGKB0SUdZdFlwdniCcUP6vQ08PyPqKEzj0DQKbaG2hlVucTyfJKsIpMQYgTbgRS5ZsyJ0XWrdsFil1E0LN5JIHJ8WDe1c2xyEBRTWgIcEdOsIsi1nyEoLvsXtW9J5yajXwXUdqnKB0GCv/Sm+57QNQSHasZy2NGV7+iKdlv6oazDXCQ4rwXFU+/cBFtWOQ/h9LhLWvIBl4BNZn3s7a+wNY9598QT+6/87+9/4Pt3BFq/81M/TxCHzbEozd1HDDqLfwUjBYG+fXFeU5wvOlgkqCqCuGHVC8nTB2nCIaSy3og5O4JPPlkjXIxqtMTQNHSU5efSEy4tzNoZDdKXJ64R8VjBUij/8kz/L3hc/T2bh6eUZ7vkZV/df55/EvU+fw+DWXezaFpHr43Tiz14UxnCeJHR6PR689gZ1L+Z7fh/zxZ/Feett0qpi+L3f4vwb32J3fQNnmWJ21wnDDo8PnhHHMfdfewUjFbUx1Is5k9mEQEmaIgNtOF+V2LrkrbfeItjaYVyVuOfnqOmEJE3JDp5z441XuP1jXyRbLNgaDHj66DEXtYXjcz7/1uvo5ZJ8saQua1QYYJVA6Zq6qEi0odMNieMOaVqysbXN+eEJV1cTcFyUhbQq0VZTuw5FklCUBY7fgnWiqIPreISOD41hMOhTFjk6rcnKGqHAdWB5NcFRYBvB1TxhNXUYrhKsN2a4d4Nht0OqFKvVgu/91tfoxDH3XnmN6WzC6fkxJ08FrY9HkkZd0lUBns/VxZiwOyCvaxzXcGNrgDSKSmts0yZxOtd8AClbi6djNDf2dwjVDtJpjym7/Q5hdIe4P6TIK7Z3tvngCz/H3/xzf/X6A9dy95/9HX7yv/gP+Imf/Ak+fH5AISRCCaSjKIsCaTTZ2Sl6HrIYj6lWKwLXQboeef7ZkGIuFOMw5nNvvd2ebkxPCAZdonhAGkZMLk44e/6EbHLJx3/8JZ594ec/feyX54dsZjPKPEFYSyxDTNNCkKqiwvEUk6sJjuMzGI5AguO5bOzv43V7FIuMfn+Trf3brK1vYpuazY1Nvv/db+Ery9PmY+7eucPBwXOyZM77H33CaLDBoN/jxcELhIayrEmThM2tNaaTKUWRkxcJccfH1AVNkaOUZWt/Byk88sWiJUAaS5kXaN12sR1alkTTaOpa4zmi9X6UGaaxTCYPaaymMxjihiPcusC3ljju4gQ+k0VCfzRs0bt5jpIOnhRUxlKbtg0CTnuUi0Qb0+6IXJfhYMDZxSnG6tY0Squh/yHCVkiBsTVKmhbYpTwaGmo86kYQR12WVUVZVRgskRcQ+hHGSLAGa1tjqhUSKyRCQrJIefSDj3CtoN/rMb6c4+lW0ttUFUI02Loi0wVhHJJlbbAzjH06vQ6TxRyp2nPfphYIFMr18Ly2Jt5aRRUNrQ/FCMtqNcdcGM4WJcVwl95on8wN6N66i27aNkBvbY3J2Tn1ZEGjKxZnF6QnR2x95XP0eyGvhREXR2PSpSa7WFDV7Yz6R29pmvD06IIwCDG5IB8n2B9xCmtjuUwk91/7aTa3bkC0TpYaxlPNrf1tFvMFh2eXKNoxoRPs8Ma9dS6zZXsKVRsC22NuUsLAx7eK6WSKchXGkwxv7vDH/tgf4Y2Xb3NxdUq8MSAvtqmShLdUyNHRAYiYB29+GdMIHj56hvJD3LDH6WxM+eEHOHVFmmaUZUPZEXi5pGnAixXaacitZBh3SBY5eaXpdiLSPKHKNfP5gkwvWa1i3nhtH2mylpthDIusIisN3X7I5uYO4+mYMimQwsXzBFIIVssUZzhk79Ydjl4cUuYNugJLw3Dk4kto6gZtFY7bUkLzRFPkmqo01A3tiDVwcFxBY2vquiYMBdrmSBRxD4rctoAp4VAbSVVV6Mq0I+ZrLoMW16dvgmunhMCaVktQVhqlLL4j0MIgjEEXv89Mwus/8RP09rdIL54ztSX/1de+zoUWPHt4QFAadm7cpC4q8GGt7yO7AeVqQdeXvHb/Dh+fHiFnCw4ePiYadQg3RyjfockS7tzeZ2tns028pwlnZ8cox6GOAtyjOfPlknw65dXdDeLXXidVMb6VXFyeEEtDr9NndnLMzZfvIPKcTuzxwfNnnHb6cOPznz6Hkxv30H/1r3HySx9hgvgzAA4lJBvdNRzp8Nbr9zg5OuTo5/8VLoebfA9wqpKf+3v/D/ZpCN/5HFnekHdjyiTl6N3vc7PX44ODAzb296gchV0t2Lt7F/nS6+RBSF032PkcJ5nQ63aoy4rdTo+7r20yuzzjw3e/S5zXNPMFXq/D6KV7bGrJaP8eTV0S5injVU48Wie0gm7YpVZQJwmLdMrGYIss8LC+R5rV6Lri6PAFi3nKYpVRFiWmqmisxlhDHIWEnocjXVzhMp1P8fwA01jSSuPINvRSNwYpW6GIVA7CVTRVRTKf09/cwtqYdJUymS7oDPokkyuS+YwsrcitQAGz5YL3v/cuSjlIAUmS4QcKKQXTvERKl06ny2I6o8oqgm6M5wi6rmAUhxSmpMxzxpdj4hsxb7zyGt/7wQ/odXtML4+wtUWtj3jp5m3myymO71O+/A6nUYfZeAo3HLy1Teynr7eg3+ngSMGzgwN8x2Ft/zb/4t6XeD7YoshzrLXs/93/K3sHH/La597imwdfJ88yHrzyCuJH3jcAx298mb//4G3+K88Da/h3/9l/wjubI/Zv3sfzY66uLvmmsVwoB+UHn3nsg9e+wJu9gJMn7/Hi6RPqpiJwfaLRGpeXV9R1zag3YjqdkS1W+HEM0qE0sLdzC9PVvPLal1nfu0OZLDh+9B4X9TlxEDKfnOMqh7rRPHj1Dd5///u89OA1imTJB+9/0MrNrCCMYoKwi9GKqtDopt39puWSpja4acPR0QvCG68w6m7wyfmYqrLkqyWuVJjG4HseyWKB1W2wsO27azzXxXE6pEWrra6WC/JFipAxRmgKa9CzFZ5fUtclptNhsNanzAukFQhdUqPbDzjlYoxEGIHruGjboJuaxkDPyNbOp65R8J/uv+3vWF+lwFjdQrGUg5ECGUbURiCVB7S5higMW8GTNrSE8AbfU9ds+wBrDVI2SC04+fgAKX2kUThu0DoOgoh0uWTQ6RIFHqdHJ7ipx/r6Oo6n2NnZpaxKHNrufFZWOCrA96LWmVEZsDWboz6XkwmNtDi+hx9FCJPgdfqcZRV13GN08w7NYonSGlHk2Abq5Yrk+VOq6YTh5giZrpBVa7z8+NkBVd6QL2qKRFPmK7SWyPEE/1vfbL3agHNwwORqStNYrNao3uCzXwgWFkcJ1c5rnJ00PD//Ps2qpOoMmEzm3NrbYX56SjFPW+SzqVjvSka319FZwsXpGW+9cps6X+A5HsV0gXEd/L1N1u/s8Wf/zJ/kdrfH13/9n3M5m3D7jdcYDIYIIvJKY1WXoBNzcHZBGHeJ916hqGucuqbnBOhkyeT5IQy3cde26W3MybWhWGSAwRqXxXTJZt8j8gcI4WKpEV4AlSCMGopFGwgPvABbLFC+YFkWFHJApXyyLKe5nIAuaMqKUkMYKGxeg3RZLWr2dgY46oyiqVHSxUpLrx9jm4pVrbHX0EBrNGEk2kUpiiiWNLoCWSEdgYfFanCEwBqDFAopwVWCIjFkmaUqWnCXUgopW3KqNu1pxQ+rvz+kKQrR/n874m8BZcKVoA1N+fvMJPzl/96/wzLPOb844/D8gG98+xt8+2/9Q/LxHDkMUcMOO3tb5DalE62j19Y5+eARk+NDtl66TSgtB4dPKabnBAvBfrJk//UHNBtrnFxcofwAb3uEMZpYjOgMRiw8h5Onz5mNF4w/fMzoKz/ORxcXHF2t2PJi6otzFs2CeGeTSZrxoSlaVO7uNuPI52o6+cxzOFE+J5s3YfPm/8/zs1Kxaiy7UcD73/w1Do9fkP2BvwDD9s+NtYy9kNd+7qcR/T5RnpBczXg6m+H4LodnJ/iOpHy0RLkuca9LWVR0rUFUFY5SaEdR2vYVSq7O6CtD7UsePj3g1r1XQNccn5xjtaZMUnq7u2zsbeCHEWK5JJ+NSSYXLV+izBh2hoznKcYqXn79LepBj7Ru+Pi3v0EyPkNpQa2BIMBkFYtKo3WNJwQ0BTKW+L5LlZUMukOKpERLSXUd8goCj7gbYvOSsmzDMFrr6zkWVHmOaWoklqosSBYKKxzSPCfNCxyhkLIVmyCgqgqwmiB0cB2BlAohWxtgliaYuiatasLIRxmH5WTOTGjCnotjDOdXE7JVyr2XH9DrDTk+GzNdFuzcGDJPCrprm4SDPkmS8Nd/7i/yZLdt3QhreevdX/nM6z2dTFnNVuzu3MDxIpbTFR9+YZejL/+BT+/T/Wd/l9uXR1wcHbO3fwNpYXu0zqn7WdiIcVxKx6UEhDFMj495OrvAMx67t17i3e98F4RiY32bTqf3mccGDTi5JU0apBMxXOuRrZZkRc5ofY1kOiNwXHzHZdAfkdcai4vRLp1whB+69IejFvYkDFmVcnly3hI164qmrqnLmlJV7O3u8/TpY37w3W9BU1OXOffu3qXT7ZLlFReXFwxH6/T7PVzX4fjkDOk4+MpDSsna2hpXpxMskm6vj++4TMZj/DAkXa7wwghRFTSmQCiDsYZVktLrhYSR256yrQRN0zCIQvoyYpFc0TgO1mqqsmRxNaZ3s4OjBLrW1GWF73oY29r3pBAoz8NRkrKskI6L1YKiqOh0upRlgtbVNR67DW8Zy6d8erB429us/sbfwHQ6vIgCzuZjbv6Vf4fFZIHrtCcHujYU+RzHbWfhdVUShwFCSYq6AaWRKMrSoHVBjaHRBmsNnutg45DxYoZwJIsspVrOSYuCu3du4zouy/mCxWSG1RYlHSwSKRVxJ2I5n7VtntmshdB5Dka3cp9+b0BT1Tx59BFr+7eZnF8ihSSIYy4ODsgml6xvjMgvzqEqOXz+GFPV9HbW2NtY58kH7yF0QFGA1xkhS808T3B/+VfZ/Yf/iLrI6XQ7pFlGUtS4jtc6A7LkR13I1GXN4dElYvCcNz//RXScYUTJ5tqIq8ePqZ48ZvbsBVUYsr61w+L0jGWkSIqMvW7EIOrz6KOPSCeXEMToosRgiQc9tocjnn/nPfTduwxv3WNw7z5XsxnT5TlboxHKVdx96SUODo8ptUVoi/RD8qbG1ZpkskRFG9Reh0E8Ig66yME6Z8Kl8k7Qq4yqcghcl7KqGMQ9yqYhrwyTeY5DKyNjkdGPPZLlhI4L6bJhMi9JvB5BdxN/6LBKL9HVFZEj8J12QWUNeK4iX814+N4MiSYK29aMUILQj5mscnQNiIaqbKmh2lhcT+I4Ck2F67Rjct9z0I2hKg1VAUI7uFFM0aTURY3WoI3B8UTLAKk1tjYIFJgWYW6vu6QtVMlBWw3CIjwD1vyQLUjTWJrm9zlusLomKiyvr9/l5s4tXnr9i3SCTb75t/4zNuyKuzfXSOs58ajH9OyC8Ytz5s8Pubm9yfzFC3zZsBEFXA46VE3F1eUFZV3w+V/6BU4bzeN3P+TNN9+mu77B3oN93nrwBmvbe1yUJb/1/nd4+p3fYrpacjabI4TLNMs4+eAjRrKgPDrCf/ttfvnP/Y8xnocVgq35FV9+8u7v+nx28hV/6vA9xqfnxLg0ZUHlBDwZjxm/+x3K5QTd/E5f1Hg+7/3P/gM+FK345ot//X/D8m/9bVS8zlBC4jn0hj06cUxW1xB1mEymLCYLguEapt/FXxuwuXWf1dkxYjal34upfJdXXnsV20jiTsj88DlHHz+lns5ZXF5RBT5xf4QDdKOAzb2bmGTJ4/d+gA487KjL7tqrlL7DwyefkCYZTqPpxTFYwe7mDkcXE17kBcIYXOsjtaZpNPMkwy0cHFfh2wbTNHjdCOu0HfMky64d5xbHUwhr0Lq1cmpjSZMEYw1R2CFJq1YcVY2pr4+Bka38SAIOoiVbStGidJEYbfB9Dw0skwQlBBLJ5OKMhQOpLxHFGru31/H8gM2dLT558pyN3RzheKR5SRjFrK+v89M/8xMUdcajT45Rst09//CkyNo2pf6jN6kcitpwOZ6DWJFkKeZnq8/cx3cE4+WUzIIpG7prazy+nGCqb/FT6b+PNQ0axYd/+t9mtXO98BTQH62x14+Iez1eHB2yt7tHt9fh4OH7eM5nL8Bnzx7xg//sP6UOAu7euUlW5ORl3V642tDpdpFSsbaxSd5owsEa3bVdvvTG51kbbTEeT5gvloQdS7Gacnj0nOnVGRKLbWqKrGA6WYBQ3Lx9g5dffpkXzw+oixTfHTJaH6G1obGaRlvu3bjF82dPCMKY/f29FpJkJXmesrW5ztGzM9K8YG0wwHY6rFYrHKnY3d3j8ccfY6qy5WYIjWlq8rzG6Jrh+gZ+1CGbL2iqmjLPkTJqP0wrjZHt+KBIE+o8o8gTjG4XjzguwnWRQiCVg1QKbQzaCtCWjbX1dspqNVUFxrZ8BCEUQioUbsvKt01LOTSG5sEDGA5JAO8yJoxcAk9R5BolJNJxUBKQhrLIscagyxytm/Y/Y/A9n0YLytpSW43rheRZxngyZn9nj7KuObu8YJnnNLppN+lCMJvMmI6nnJyctPU608LklGo/0F3fI1lmGF1jRCvFc33J1f/w32N6/2XqpsYAk//9vw8vnuMqxcL3yZZLDJr85AAlWg1wEIVkTcXG/i6nz18Q4eL6HZbznNOzKU5Vk5YFjoDID3Bdj8VyibaWukixqsL3fcRsyu7/8n+O8FxcY8kmE+qkJp3lrCZL1sI+F2fPmc0PsbVlQUMaePTXhlzNpiTZEhYVdpWw7MXcenmbQVdwOplQLhPKusHzHXqNZX4+phv3+ZnX3majM+DRwQGfXCx4+80vcrPf5+ziCOE6fO6dL/N5P+BqPOe9k0uO5gmhEKQ3HuD1PMh/GyfucXxwSKUTBvu3wHHZe1mRzK8YVxk70YDGGBCKRVJhREs2bXAYDiKGXR9MRpZqxudLZsua86ZktH+boD9AqnWGayN0NYM6oclXOEJQNIKqAs+xuJ5AKIgjjzDs4DshwrhoU9IJPKLIR2Apy5o8q8jzCilcqqxtOumiButQ5lBk7eK7KlbX9k2LEoqoI6ltg26AStDUFtM0XMeDEAKkC1HHpTsIqW2F5ysCV5GtMhxHg9RIR+L4/u/6vfl7LhLS8QWx8VkbbdKRhoFQ/KU//xd549YG9vgDbr7yCs9yy2/8yq8y+d5jplcpgYLJ0yf0dtZxezF1umJnOOLg40+YVyVWN5w//IT+3Ts8fnrEk6/+Nv/WX/mfYPe2+a1vfp2tUnDr7bd44/595umY+PKK88efUNQVcpnTDQLK00tu/PiXmA5GlFGMcVvJhzdYI3zjx37X59PXFT9++jGT8zGTpyfkcR/tdLjyu1w56zSdDsILf+cBQmDCuN2hWMv08IT07BJjpvj9Lm9+6R12b+xzeHTMxfEJm9t7REHE5YtjyumM3bt3UFJwfppwdvCEcDpm/vQZvY0txL37yBs3eXp0yLYXEPkR589e4Mc+Thwyt4ocwWB7g9u3brC5sYE7XOPk+DkPbu6zXC3Jy5q+K5G+RPiKxaqiVILi7IRiVbBxYwdvuqDOcpq6Jlmsrg2bCuUFbQXOWpbTKWE3wvMdKiuwwsEJBLqpsY3GNO3qtmkMCIPjSOq6RkiBrjR1Vbe9eEehpESbhkabdr5qDZ6Q2KbBUdBogylKrBO0wbM8b8lqaJTjICykScLVhUF6HsoL2dzb5vTqgsAPuX//HlmasLezhqkzJpdnSGitotdin/alE2xubvHhj7z+Zd2Qa8M8zfFcn2IygeazeNcgDPmz//pfINzY4+xijOMH7O7usJiO+f53v8XB06fEvXWe/sK/xupHHqeGG+hyxbiskYHPoNPBVBWvfvkrON3PniS89/5HvL62SXd9nazICR0XbSxNUULTLsqshc2dXZTweetLP0XU32Br8yamaXC8gCRLyLOE42cfo8ucIrm2hqYp25vbXFyMmc1mpMs5uzd2uXP3Jeq6JF3OyPKKTrfDYOijlIu1kvkixZqGuNOh2/GoFgllvmpDkEGAFHB0dMTs4oosTQmDgDRJWa4SlIC6MdfFNYGu2455XeRMLq/QZY0xgrPjM8LRDsr3kbZGKklvOMBTLtJRuJ7DarVCugo38FFu0EqthGxlNlIia0Gj6+uOr0AYjaQNKhpTAfZaMAdoe33UKq6rjL9zk6INcrmugzESa9u8C9dCLykl1pqWAFlVNM21qdBxKBuDthLf8+n2+ixnV0ymVwwGAypd4/gevX6Pqqoo0pSTk2OW8wllUbYz/mtqkJSCxpSk8wRrDEJJflhXt9agm4bsKz9N9cUvtz/Umht/5z9lyzOUZcl0MsEJBXF/jV4UEnUizi7OCRyXaDRkc2ODR9/9DnVW0okcluMli1VBaAVBFOIoSZ5l1wpi216jUtDthDSNRlUZ6u//XTpxTLpaURclBYLZZMLpwXOKNIWsRLsBphMw6nTZDzqY+YLGWiplWa5ShKsoc8lLtSDaWOfBL/5hjn7wAeL0HG/Qo7u+SX93j5//E3+GyI25WFX4a3u8+qqLJxTj8YokM3SGIVllOTt8wcHzQ5698mX+xb/xb336mr7ynV/n1V/+FS5qQVWUhJ2YnVAhVIBMavRihbvWwbo+6XyM6/qs0oqoNySUcDVfsLk5wJU183nCycmcLLUI6eCpttpplYcKQ07zin48xNGCpjaEnofrtqd9ebMCqfE9hfJaPbtpBGWukaod3U7zAmMExsCgHyMoKcqWY3Dtg7oecUHU9SjKhrJuUEpiJTRWE/iCri8RQqKER5HXlLkmzzTCEYSBg6MsrmfRJKAEe3d26XVCLk/OKPMlhqY1oyaf3Sz96O33XCSMNjcRpWEyPWU6uSLwQ47nS1YnS/qiz9Ovv8fJKuPmYMgxDZfLGeuewkjJ6vkL4kEPx3W5OjzD5iWFqUDXHD18xI/fe4mf+qU/hj0+5WRxwde+8ess0xR9PqX/yXfx+z1sljE0ln/1i1/i7/zyr3H6nffIsxViueTd73wXF/s7Y0haxv/jePS7PyFrIEt48fEjmhySVYkT5cwPnpEdX/Dsf/HXyLZ2f9eHX51cMhpt0FGK2pGMLy549IMPCKIuN2/fIZ2nHC1OEQL8Toc8T8heLHCtJbSSlXIxQpCnOdXDh+wrRVcIxpMxaZZweXlB5Dn0ujGOGyHW1zHKY5FXLM7PGe3vk56ecPD+I5qy5HSV0r13C3/QZZIuGOxsMU9WXJ6c4rk+qs6JXYGJHPKsQnR8yqIFzZRNg5WCabJCCoPRFY3ronVblVEOKKkQLgjbJsOvuTTXZLESq3yk50BVIx2JchUWgbIeRgjKpkEYWguf46CNwHF98lqjTYU1LZSoriuU0/b8bSm4s7/J5qjtcGd1TX80YrVK2djcwI16XF3BwfNnPHz4AWEn5vW33mY6WyCl+szr9fqgx3x2wuXVFU3T8DIlX/zSF1nOUx5Vgve5AAEAAElEQVQ9fERycUqWfTbhfevVN9kehqSOz/bGHqEXMvIDPvfm27z04BU+fvghV1dTvj/oc/Ujj7uc5TiTCwyXDAZD+t2YfLnEKWv+aKb4s29rGmE5OTuniR2iu3eo5nMcKVkuF5RZS9JbZjlB0DIJPNfnzXe+Qne4yfrmHeKwwyqZ0e13OT8/5+zgBYuLY+p8jq0bOkFIvkqpypI49BG2Ry8OUW3Tjqys6Y02OXz6CZvbu1TLJVub23z/e9+nKGv297ZZJhOWiysCDVWywFNw/6U7bZbj45LU8chtxmqxoq6qNstgIQpjkjwFFHUlcCKfxazVbWMsjZEEgz7djS3yecZaX7VHv6XGUQ5VXdPpd1CuIM1LqkoT+A4IQVWWrfnRtKntuqop84z1wRqFaKgqRWXaCrJGAwYpLEYYFO2Hrv7/ypRAO4q3FrK8oNHgOBFR2CEvMlzXo9KaTrdLWWZIV+IEPg3tMa8UDr7ntaM32Zr5yqqk0a0zI/QDmqpENyWHLw5wpUAoRVoWeGGIH7hkeUGlKxCSKIoIPI90OWtDoVISRx7Vj/7aAnbu7jNycwajIVVVsVwumY5n7A2GTJM5UcfHq9sd4jf+ya9S5AXr6xuUZUOxXDDyYxZpwtDvUZYFdVXg+x7u9dzbveYmZEV2Xd2sybMEqRRhJ8JUDZExbPo+OA7PFkfkSALtUqwSvvKlL/L+b/4GNzfX+Wg5ZqY0VmpMVTA+v8RGG7z29n0+f/8l3v/Gd1Drm3Ru3MbvDDFuhxfTGUF3wItPnvHi4cdczi545Uufp+f6HD16wfr2No2WlFnJwdODz2TMhoMho/V1ZsowitY4eP9Dzh89bFXgRUOvCw+GQ3pxhNVdyrIiSQoc5RCHiihUbGx0iZTl7LBisTLktcD3wHEtdZ2wujwC18f1PJJJwyCSlEmJNe1p2rAfEYcexqzQUmBQKMdnejlpd/ayfUMaLagbixAS1wmphUGbomVDSJCt5arlGpgaX4Gr22vA8xVSCZTThoaNbmiMxvMVnu/gR6152XEktqnbN7kFtOD87Aq5t4Hr+biqy3w5Q2tBlmt+t9vvuUjInz7ntxeXvP/Vr/OKE/ATf/QXOfUF/+D9T8i++y24PMbRNTvbfV596zVWaUUxGbciKC1ZrTKSPCfAYj0fmddUedUmRq/G9AYD5L3b/ONvfBt9esXw1k3GkSHa2afjSlgbYOuKw9Nj7r/1Gh9/69vYdEWtK8zlBfHhEfZHSFGrxYymLGD31r/0+ZRpyld/9Vf56te+yc2NO5RJjbGGjmN4+faI6c0dFr9HX1SWBj1ekkuNjH3EYEhntEZZWc4mM4Tv4FgQRcmw329nqcMelxeX3Lhxi71qBysstbSoxYLVxx+TK4Ubhsgo5sbnPsf0+JBw0G/Z852IaG0EnkdNQ5qXbN6+x4l4xrP3P+BOf0joBVgDezs7EEcgwLt1AyyoBi6bBXlZ0XElgfTJlSLLaqqqpjMa4Hd8qCpsWdBYi/KCNmldJTjCIBHouro2IrY7jh+uzTzfpRd1mc2XFGWBJ1w8P2z76q6LrltYjDEarSEpCoIQpOeC0wJqGg3Sqa9F6gYvcFpQTN7Q7YcEfkjoePQ2QvIix7oBSZEzn0wQ1vILX/kptrb3qGpLt/tZl8IrT9/j9re/yrvvfhfP8Vhf2+Tsckqa5mgE0WgdP/osNVEOd/jo/ICadlcnXR/fU/SeCYae5N7eLi/d3OW/aXLG6RwQNFXF7OQCZzpGupJu3EFbQ9jvkc8n7E6ecOP9FXEU8ejZU2Y242h8TrbIcawhdgWj/oD5ZILnuHSimH63y/baBj4S30h8KxifnzFdXlErQ7pacnH8nIvnT+nEDvPpjPX1dcIwaE2KTU3T1JydnHJ6dsHm/g3u3XsV5QiyJGW2XBGGIR9//AnLVcKNm7cY9DucnLygSHP6vR5r60NWyxlXk3MmV1OKokQKBQbiKGZWVtfvP0ORt4s+c72IlNJp9d/X+uPKQBDGZMZiXJc4jrmxvcNksWKZ5pwfHlHnKa6SdId9QDKbLtG1AdNQ5i0TwegG33Uo8hQxGCKFJQpDGt1gqUG3GRxj2gQ4WKy4lkb9yE0IgR+ErXnwOlzr+u3YUrkeTVNd5yuWGAye76EFNHWNkj7WGNbXRowvxxRFTgk8O3hCvzegKEoWyxnGtsIfo2vyokY6DtKR1HVFoxuqukS5Dv3+AN8P2hwP4Ljt/ba2t1j+COxIADoKOP1T/ybHno/jOMyOD9n6x3+HJl9x8uwJTd2w0wmxtsYvaworWyzwKgGjkboCaRhfXaKUQuuaprJY3UqBDIo8y1qaZpvaRCrZwsdcwf7WNovxhCpbsLu9TWO2OTy5QqWGL3/pC4jTU6yu+PoPvkMnDLhzax+TZizzkstkRfa8gWzK6XpE6ThERvDqvVeZznM+fvdDCF3e3twn6g04Wi65nC+5lZdUkxXvfvP73HnjFTa3N7m9e4MPxGfbao0QjDY38GaXmOUUoQyDO2+ySicIVfHSK/fpNwmBkoSDAdPprG1s6YYsz8GB8eUpgyBqR2ZCYZQkrRtCZbG2ocoK/DjA6hAhJVnSigp91yUKY1arJbbWhJ6k0pZexyPLqjbALSXCUddUxIa6FoShjxAOdW1ZLQ3SlXiBwnFcjGlzA0JAVTcoV+G7EXVdtxkc20ADTd0imR1HI6TGdQW1accQyraZA6E8pHRYLgpWyRG9MOTm3hrLJAXlYcVnN0s/evs9Fwm/+k//ASdOg7w44uaXf5LErynnK1Jbc5E2RJUhrDNenCRkrsNL22vU2yMSLOeH5yhc/KYGU+JKi5YKzzNEPY+vfv2rbHz7W7zzsz/Gy+98jsGPr2H9kNHFlOnpCYOtPn4U4Pf7VC+OWLc1u2+9wpP/+jeQ2tIoy7IsP3Ppp6sFdZr8ziLBGL7w1/9D1oo5l+cT9kLJyeEhutScTeasrhbodMmeo/Hu7VIlq3/pv8MPb9J3Ub6DE3qsdWJuvvEqUwI++f5HyCLFC3qoXpdyXHN1dMra7T3m8zGBctvdkK5gOafXiejubXE1m7OarbBpgYi6ZAi8/gaDrU1Gm0OmEqAhS0ryZEWtJKNhn1uvvY4fxSyOjijyjI3hFnmW4HsOVRiQFwW7u/tcXlwR96CqS8r5Es+LGAx7YJc4SuH3elSFS+OUuGGEqXU7v9UaaTRaV1ihqY3BGoHU4hpeY1BWI+scT8Z4vkNjPKQAj1apmpcVKBcjfOo8xTTtgqMqK1yriV1FhaWQAlf5LTf/WjN+eD7lcrZk1I0JfIfR+pDN/T16wyGO78GNPRZFyUv7t+l3ekwuThFVwdrD7/LazRUrbSmKnPd+658ST8a89cbbfOHzX6G/fYsXF5c4nuKD979Lcfmcn2tOGX/nH1E2kiboUR6f8xs/+BjPgdGgh3IEnrL0FTydT7mxtkY8iPilRw/5eTdmkTUcvTjGXl1hNkf0lEdQJhTTks2tXTpRh1U648OnnxB5DtQVQQOqsqzGK66OXhCJhnc+9yqjOKbUmrIoaKIIRwquzk548fyIlx5kLFYrpvMriqKgE0fsbPTI5zHz6ZQsLUn8BKMrNjc3OD4+YTxbYa0kjmPCVcHTZ8fcfuk2W/v7ZPMrhr0hvW6HOA7o9wZ88IP3EdYnWVkWlFwlB7zy03+S3s194sNjgrDPC32Al+WsVvN2vCQUdVliHIUjHHJrMC7UknYgWmu0FVjhoaSLqCr2hh18N2axKrgaz7l19x6VFizTFFNXhL5DU1XEnYAizWkqQ+h71GVJIzRCKZCWpFxSlzlag+cHWNNa7Wrd0OiqZTEI2qN9akRZYMvWOeEYTV5nCNXWw1ylUFiapqRVVlcoqSnyAiEkUjroxiKtRNi27vji4Bm+67Z5mLomS1OaskAbTVWVxN0eddWQZikCg4dCGA3atrVZLFLX+MrQjVzyrEAYTdU0RFFMZ9DH9b1PP3+shfP5mMc/92fQvfbE1Dk/If6b/zdMUWCyCt9TLIocIyy1MkgtiL0O87xA+D6ZtnjKozY1RrfBy9pUuJ5EX6u6HSvohTHeddZrVeQ0yrJ35wZVWSKVQZcZs/NTxucTVmlD1+lwcHpIOp3y5PkhTdmQNxlvv3yLlTUUeY6pKpJcUIgOgzsP2L37CpXyOblY8vDhx1CXhMM+QsPB8xdsr4+o8hWr+YL87ILk4pxn3YC7b73J0be+g7fX/8zn88GN+8j/wV+Df/K3ufX3/s8M4ggCl9u3X0XZCleA61iWk1Mq2UXhsLPTYTpPWSwrolARCMW0LCi0xQ8dqqzGGChLjRCKTm9AZTSLVULUDbDWxVM+yWoOdYZtGqq5xfNd1tb7pCsHzzZUVUGhKyLfRdoKaQQKSxAplGPAavxAYJSD43UZjHYYX42pqhQlJctlShAEhP4atq6Yz8+JexJHSMqiQdeWKHKw0uB49hqmJpCOw86NHdww4nx8Tr6sKQrY2lkjbRTW7bF7YxsZXfG73X7PRcKLsxMc3+HWzRssegFnLw5YHl2xH/jUg5h0rilNg6gMx88PGSwTBmtDtve2qe656MISeoo4dlnOZ9SuR1MtyKqGzEjOFymHHz3h3oPXmJuCNRmgWZCpkmcvrpA6o7IWPZ1gsyUv72zyNApgmdJoCEtDZ3KJiGKqosCfT7DRZ1eX9dd+lezJ+9jpknNboQKfL/3YT1Kt7/DdX/lNRD1nJiXTkxmL1We78PLqEpGlKKWwGMqv/Dgv/tf/IVJJnhjDe1//Fzz457/Mztuv40mN6XRZGEu3qGG6YFVkFMslaTZn/PQ5gWnob43wQpf5yTErrTGBT7CxjcVhtLFJaWuOT45JpkvCTkTXb1XFszylf/s2pevgypBbLz9gvr7G+JPHiMsJu/duthKaMIbakCwX5HlK6LmUnR5JWmFKTVOkNL0ew+Ea2WKBkRKjHMqmAdVSvXRVYRpFkVe416QubSyOkJiqTeUqJWjymhULrGx73k2Vk6UpnSjEEVBZg1IOjdMaHhWqDf41lmSVYlUr83Hd9ud1VlJUJRvrfQbrEU2Zs39zn26vy3I5RQvDKsvZuHmb9eGI58+f8/zhI6oq5/V33uJn/8v/Izu7e/z1P/Xv8fFgg7/z5/6nhJ7Pf/fX/ha//e63uHt7SjVf8lNf+Qqv/sGf4713v4GbL0nrnOOLBXkOL+Ypca9HR1rSyYw6X5Feg04CDN8/veDBzoj1QRcnEIhFwRCBDj3qfIHf26Dn+5wv5pwXGr1aMtwYMhnPWUrLsBNxdHLJKtc4ngMShFTkRQUYZosFa2sj6rLi+dFzOr0heVrhKklRNZxdXZAmCd24w2q5pBPHFHkJ1rJaLimKjJ29fba3d4k6BbNl0oZPm4ZQCCaXV9Cs2BoNOT48Ymd3i+l0ysNHH+F6Lt045v/D2Z/GWJKlaXrYc47tZnf3fYs9IjMyKzNr76ru6u7p2dkLZ4aURAqCqAUiBFCjBRCBAX8RBAEKgkTpD0GNCA4FSaQ0ADEiZ0hwZpo93azptbKXrMo1ImP13a/f3a7tZucc/TDPqkpJMyL7/ggE4O7X41qYnfOd73vf551OzkiykrSu6UZ9+tt7RFaAXUv++AfvYyzD4d1bZFnK5GKM1/GxakVZtRszAqTtsLV1wOmrY2oNYW8I2PT7QyzPJc8VTV1yfT3F8XxsyyL0PJSUxMslgefRibr0ox7reEWZZ60CXDVo1WAJyPM1RZohpEMYhhSVAtN61i1xM9e9+VNOp/h//pfwQpuf/8Vv8OD+Ib8fJ0itsUWbKpSuF2gElmUhUNR10Y5TENiOi1YtHlorQAgarVs0umjzK1Bf4HFtNIblYoXjeG2SqWyhT47rUBYl4gb6pI1u/fW2z2q5xggLyxH4Ycg6TanrL4tvg7Jla/ykcDBMJivsdQyqfU9lARaMRl3WSUmeJfh+hyiUJMlPEhiVUti00B3bsWhU3gLWbAdftvZPYVl0gjZZ0DJgakWRlVxdTxHKsM5rlsBisubW47v0wn2yJ5/jRyHSUjz97ClS19SNIonX+Btd7vbusfXwTXZ2bnF8Oub89VmLfm4atg/3EZ2Q2WTC7PUxhoYrB7LZjEW6wkkSLl+95jJesTr48n419SKm3l2+/s530H/3b5HGS/aiHp1lySRZcVEUHHYlvowJbMjyNb2+R1QKQkuwztbEeUvblK5P13cRVknZGJQd0rT4TraHfaoiQdU5rmVTFTnCCGzLIUlLoqBDVWuur2OKdYHeHpAmSRsBYmsso6mVBimxhIUlWxaIHwRYXpc8l1ycJCxnJU3dtIwWC2wn4+Tla7pRhEHjeAbpGBwXHEciPQGWIOi67A+3yJVmc3sHuxKcPT9lnSRI1yH0JJOrGXmSYwmLZHlOEAb8k17/1CKhtmwG3R4i7PDsaszHL96nuYpZTNc0ZUytyjbS04CPJI9Tjm7fQlUlj3a3uFgk2NtvELqSzSKmiWuS8RmOF/DgrXdZZhmvr8asfvcPefCtbxAFLlZjGPYinp285LPf/X0GgwGHt/YwTUUyvqIrBUIIFsLwhiX5uX/rb1BLGG5tIk3Ff/4/+le/9BkGB7dYffohSZ5jC8WW53Jvbwfr0SNmiwln/3iCWzWUTfWlhw9jOPq3/gb6//V3cDwPI2rSP/8rLP/6v/aT915MsT//GNt26QYeRdMwtGy2brUWxqt4QXp6zvzDH+FQ4/kRyhgWx2cIKUgt6G/u4GnNaGOIdFxMA/fvPcR2fZrlgnAa0+QJwfaAoNdlo4LEla2YRjW4UYduFLFOC+Lra6bXEw4OD3Eti/3trZYH0B+xubvPbDpnfjmh1+m0p4abABXbdbCDCKNUe8O7LkaHKJFjqQZjFFg2lWlbsih9s7kJylrTSIXt2biOh9CCuiyxHAffc1nnJdK2Eca0QjDaxEChaee0WqEqhTENQoLj2O1Jz7EJgj7rJGlHKL5P6AeUVcPJi5fcvveQcplw8vqMKq9IHlecX1wyCLrUWwckw3YFWRuNvHWbrqlYpAvG4zOyfxxza28PpRRVnBAEXabXY169OAPh0Hn4gMJo5KCLsBUvvveXef1n/1q75Rg4+7//7/j5z3+A0825uFox6PYY9UNG2wOqIscUBXVWMjm5RtYlvuuQJQV7u9vYjo3jBTimwQ8COuEbjF8fs0wy6rLk9PgYacD3PYqqgCwmXsSspxP6w03Gl+M25GidEK9igqNbrOOYXhSxTmKUakjWGfPZAq1FKy4DjJnRH2wQuR7j62N2+gGO47JcLpnOpmxtbTIajHj22RMUUBmL7f073Dq6hzfcIpskpHHM3vYGaRLTH/bwIp88y6iS7CYDyeB5LpiKJM3ZGA3wOkOowfIiXD/EC7vEaYolfZbzGcPekO3BiPlsxvT4NUaD50ZUusGoBs9zcByXdRwTOA7KUiTpmkZAIy3A4EiLPM+oy4K6KVvbl2UhZJv+2PbpG5zXrwhDm6IjWEzPqZOCuqyoywIjbuKJ9U3iYSuYaTdKAbaU7ejEGDrdDtK2SdYJlW6FOoJW8GiMotEKY0T7bxAWnudjaKiqHMu2brgObTql1oa6gdUyA1ywa4TVCi7TZM3Gv/1v8PDuAbankXVN89nzL+mwpGUTdAesJgscCXXddgVcT2JMg+MYLClI04x0XeLYLS44zzOElAhLkpUFIAnDbmsbFYKqaZ1Pg8EArTTbm5vMxtdMpwvKsuFarbCEhR8ERLomigJOPvkE17LZ6kSsZitq72ZUqRW27eB6HrZlM1usePbqlKdPTnn89nu4gyFPfvm/Tb65xQvHwW4U9z5+gldn/My7b/P6gw+4On5N17UJGsUPv//b/Plf+zUOHr9HMT1lYblcDnd+fE16m1t858/+Rb7/D/8R56sU5YFqJJ4cMl2s2fAlNQnSUUg7pN/tcf5qwuU0x+oooijEsW2apmE46GH5HTJvg3VR0hhNbgSO5ZBMZ1yvFvQ6If1OnyovKArDer2m14/whMPJyYpsrQgCiRYwsG2EKlv+gRRY0mO1KKgKQ9JUpLMF44uCPDU0pcG5uf/8roPWAtfxKSuoKo3jC1xbIZw2atoJXDzfodfvssoy9rd3CJA8Pz7n5HJOWTX0BwFSGPK8RhUW82XBKqgJoy8LuP9rFwn33nxIrGs+PzvHaSTXlxOKSUyyzlFN3j4QBsTNLNJGwirl4aPHTE3Dxmaf3sFt1HSO6HvEIibQW9z/ylv0vvXzHJsat8qoz6ecfPoU0ztnZ+8WhZLsHIyYHe6TL2P6wsJxfWLfohQa2zbYUtBUOS9++/t0tOHd//6/gNg54NEHv0fvh3+E1Ym4PDkj++xzCmOjkIQCpOVyPZ6wv7nD9qjPejRgezlHdCzy8hp9/hLLGGzL4p1Nj/O+zdV4AVqjyi+LO6xOD3d7h8By8DwPN4tZNyWXF6c4Wdm2yPe3keNNLhdXnE6W9IRkGIZ0t0c8Otin1gIdr5nWChOGWEiutcbv9Bgd7PDqyRhevKLnP+KzyQ85CAaEt4/Iq5J6EfPmo8cYofj0wx/x+cefcPv2HbK8arGwRUq6nHPv0ZtsWDbedo+97QHLqxnXixlNXbZaA+lgmgqBwHVaUI52HLygQ7Veo5EEnR5103LDhdtarXTTFg9GSiqlEE2DI2/mtqZ1N1hC3mBIBULaCGljCQujFappWt3RTXHguA5oRVk3nB5fga7pdwK63Q6O69IdrNje3+HBnVsEgU+/3yNOEyLLwaoNWC6X8wXLVQzDL44Zgp3NPaLJhNn4Cncwogl9pllCJGCSruB6Rk8KDo52WFxOuT/oM14nzKYTAqWxLRfl/6TSLpuak+fP6G7lZGlDz7UIuiFdz+bF6YSoUBTKML24JLQlutwjTzKOX59y/+4twqhDY9cUWUqn38O6c5vZxSW9IKQ/3KDf6REvV0Ry0FIxnRbuUmYJrmXh2Dbz5YxOGLFarUjihMPdXeaLOZ1ulyTJOT+/RCmD4/lIYdjfvcvl+QXpOiZfx1w6Fpu7uxR1h7DTQTUNq8WKrZ1tJvMx2brhzXe/SW+4wSJNef/9P+Tzjz5goxdw9+gNsrrk6bPnGK0Z9PsslktU1uDYEsfysSyb69kKY7mEfsAyKQj6gul0ikLS5CVFkrO5ucF6vuL8xUvKxQLLckgcje95qKYiT28skRhs4eAHHZJ1jKFNqGxDoDSe59HURTv3FS3ESZlWIf4FcVNYEmk51JXm5PUlcZyjtWijvZXCIHFdF9d1KPLiBsSlcGy7tUNqheP61HWBZ0U0TfuctSMHSVo1KKXxHR/bAlW3fYyqUTdRx4KqarAsC9dr2ftVXYOQuH6IVmAUWC5EQYgQGvEHv4v3xKXKV9iOR2KH6C/JKwxe4NEb9UiXMZ5nI4W5sQDX+L6P0TaYls1gWw6ua7cpm0Xdfm7Tuo5MVYPWWK5LJ4oo86Kdhds211djirqkLmtsy6duwO8EGG2wq4qe1eP6/Aq0xrFtAkeiXQulVZtmWKv2MBX12B9uUcU54cY2wd4eX7/3gL9z711eO+0zJlXDmxsbjOqUcjonmUyQSjPc3sGEPrs7B/i9ATvHz/lvffA+H91+zH/yi3/1x1dkcjXm5PScvfsPOOoP+dpbd7g+PuNHH76iMor1MsY2Fa5fYbpdri9jXr6eUtuGbs/HCboI0RaJRV3hOoqw0ycauazTmNnlBSaNadIc02iaqmE+WZJnFdKyqGrNbJ7gWALRCM4u1vT7Hlo0NEYSuALbFviBi+91OB9fkiYl61qTpIDykUKgdHHTvZKUcXMzmqjJ0gI/MCBtGqFwfYcgiiiKGgrBs8tLfM/Cqy3iRcJkWbNIFEHkYzlhGyWeK7K4udFDQK3+lJwERxqcKKS0LBbPz7C0oD/YYrAp+fTDBRKJUO2JMqsq4rLGPjmlH8Lhd97D62wwfPSYD//kQwINe2/uU62XDA52WRcZq3TBmwOPjbcf8/dmaz78T/4uB70OD771XfpRh5/91teZ5TnFckoznRMEI5xeh6zI8LQhnkyoypLB9ibp5IqmKfjq+Rjbtrlcrqi+/7sYy8cdbrKzv4O3nKNVw1IbXvyXv0knCrj7+C3qD/+Q0ZbLz/6H/zrX/86/Sj9T7HR8Nu/fY73Z4+wqxjICI758IZu6JnRsMIrjH36EGF8QfuUB9mjI+OVLzn70AX4nwLYF/cN91q9OsC2b0e07rFYLLn7vfbbv32fU7aNVyWISU67W7OzssnG0T+NK9r/9LZauT4jg7sEGdhBRpxnJfEp2ckzjO0hXQtNw//4DKqWphY2QkvH1nCpeEPQumJ9f4NiS4e0jRpsdXGHoJALjSIraUCtBlmQU2Zoo8ClVi5O1wpBaaXIj0cagbNEuyFWDajS2aNuz7XHNwqgKIRykkCAgCkPqqqJRX4SdC4Rw8KwAo9tOVKNbup6R7SJaA57tUSuN5Xbo9DfwfJfbd24z2uxzPR7juz62a1EZzU5vQOSEHB3dRhpFUf/EziOAw7DD2TImTxvu7uzSlDHdnk8yuaY7GJK5DeZsglsalNJMTs54fXJGmqz52tfe+f9yTYz6Aw62twhGfR4/PkQIqOMpoqpJ4oR5qnD390lXK4zvUBcFVV6gjCGLE5CSyHXphT4nx6dURYXb6RJEEUdRyGI+ZWM0pBd0saWLUoYXr08xRrB/64h4tWY2m/HW412uLsd4no+0JFWjCDo9xtN5Gy/ruLiOjTCaeBnz6uUpSjXsbvVwbBssl8HmkMnklCxL2f3un+E//fqfI81zmlozGAz4xcWMH332hGfHL8irguk8Y7qYsrW/x8HREUnUY39zm/fffx/bsVFVSbfTI89Tirpme3sHg8SSBTtbIxpps0xyVkmOBuIsJVktSbLsJrlUYXuCfq/L1dUlRivqqmk3/9BDWhauF6CbFqLWKIMyDZ2ug+f7yKodMSjT3pcWgkpVNwwPGy0cJos1liNpcLA9n27QxViSIOhiWZIiz+gOLZJ1Ql3kNGVB3bRjDiFaR0MSLzB1iQCE1UrSpSURtoMfRmRpirQtMK2tzXFdLCVRjUJpAcKglKIxGqk1eVG0RD1AKEW+jtFa4ViaurJxLJ+O61O67k8L+tFaM11O2R920U2JaRqEMdh2C+NxwhDL6nF9PSPLCwIhGG5s4bt9zi+uSNIC13VRX0g7b/DXxgjKRpHXKYEfkJUZeZ5h2T627dI0DWWRYdDUdUNyfglolKpxUOwf7NEddDh5/ZzDW7dYTNe4YUjgBizGM3YfPiLqDUiKHEtImqbhi5xoKQRfPbzDx599zOiNe/z5/8G/xId/9Cc8efacw8dvEXz3l/jtdcEqXdA5fEiysfGl53MyvmJRJbz7nW9i4pLrz5+wzkqwFKvVpN3Mm4Jbuw7rZcnrFxPyAqyejWM7pGkC0mBbNmVZU6oU25lQliVlllCuY6osbRk0tk1V1Zi6zV5pak3+4Csc//V/Eylai2Pv8x9y52/+Gy08qakZ9A2jDRdpORRFjVIC23HouVAmDetMUVQayxFI16KpW06CEhLXtTG5QLo2SljUjY1UDtLp0GQx8SptmQlVw2U1Q9s2Qeix7/hkKLyeTzpux1hFpTGyxXpLyj9dkTC7OCXc3kEZWNUNUXcL++Aug8MdFr0ep7/7e8iXz1HGoG2JZzkkquH41UveenSbB9/6Lp+fXhHYDluE3H/3XaxBQFpmfPL8HOf0GD1xGLwZcf/2NhfegFcvj7k8/TvsHhyx99479Dtd6sjn8tWCkWsx2tqiniyQFoyzAl9C2QlYJTGP7z/ko5cvWa9WeJbDr/zar9K794D5+TX90OHq/DXHP/qI88sp4+evGVmCUsIwz/DrhkLURHbLwl7IBnsVs05zXA2WMe2s76dee90u39ze5DJZIo62OV1OYJ7QKTTF1TWeLWmKnE4n4M79B3zjvW/w6WdPSPIc1/UxvS7T8YTA87BUhUnXRJ7P8vQ1O92AzeFXSGYJu0f3GIUelUqoAp/j1xccv3yFJ1u87c7mAKsb4jcwDLto4XB+cornd5B1w+z0ilI3GNvGU4pkveDk+AJbGBxfoBqBH/Qoq4yAhlAoLAua0KPUPlWtWhW4sbC8m/xWceNPN9CUJUbaWE5A61NvlcBSWNRV3V47rVCijakG2boLogitSoq0ar+nrrEcG1XVGGlheR6zeIkbWnz9ja9S1BlXlwmH+/tkZcFgNGBzfxfXDinKislyyfjsNVX1kyLBGMOHv/2b2C9fcT1LsIuSUd9GhppGWIxMwNn0io+eHtPvjohXFVrMeOe9d0FK/EGHvbt3+eyn/+O15mhvF6vbozMIyYucVZJS+B2ksEjXKRu2fXMaLlswj1LkRUGepPihz2w6Q1oSS9ogbaJ+SH/Q4+nHHzE+ec14HPHNMKKqFYs4xQv7ZHnG8evXbGxuYdstPGo6n+M6DkVdUTUNltMCpyqliboBjm3jOhZpklBXDRrJOqkYDmC+iHGDgCjq8tbjt/n9OOX43Z/B3BRFV1nCq//s/8k8XvArf+2f5fLFCy6PX3B8esL20S2SNOPs5AKaMev1uhWlWpKyLLEdl8aotlMFHB3sMrm6wNgew509PL9PLad4vkd/a4P1bMDyasxqPsfUJaDpdjvMZjOEkHS7A1wvRKsKx/GQjkRrRdMYkBZpnmOMRmNolAJpteNDo1tokeNgLIsKKLTAEw79zSGC1q67znPSUhMEHt1RlyiI8KOY9WJGHi+oyhQvcDCmoWmatttWV9iWRDVtex4h6XS77GzvMJ/OmM/mbe6GFDiOB7aLsduci7LJ2w6C5xEEIZblUOQlUissA6qssGyJa3sIabOME6pVReEIuv/u/xbpBQghMesVUmk63QFVVrKaznClRVNqsAQGj8UiAWHjeC5pkXB5VfPw/v0bR4jBsiTaKIIgANnyRhSGaNBnNp+jq5Kd/X3WyZp13CaKCqNuUgcFnhOiVUPdlIRBQFHnXI4vSauQsqmZTKd0giF1A/N5TB7ZvLe7xTtffY+q0lw8f0F5+C4EbdqkVpp/8Hf/MzpNysGdB6RlzsG3v8XXfuGX2L51h78xesiH4eiLB5x/Zj3+EhlSlyXnH32KxOKNd75F09vmxfkTvvUX/hlm03Oen0w4rxt+9L1fwMMw+1aK/eoFt377P6apKoxs6A97HBwcMhxu8cEHn1AtJ5i6polX6KzVrgW9DjQNdV7QNBoLges6JKMNVr/4az+2ZwrfQxtBU4k2ZMoGP2rwXEFdtDh7aYFjO9SJoVjXGFsiXLAdq+1oCahpcETDe994i7qOWadTxucFwqnJKotHj+4yG1+xmsxawKBUaKVAKVzfY+hJ8tU1Suk238QCJ3LobHY4uP+Tcc1/oyIhevSI62cneMYl2Nljffcx/+Vf/1+3nmWjcb//m/T/xb+CVAqpJJYFRjYs85rnHz+lvHOHq0lMV3u8+bV3qURNTwR4nSFV/pT11SmvakV6fY7X36WpStK6ggZW0ynW8WuUF+LtbeOEIYE0/NzPfY2zo0PGF5ecvHyJSlO6myM2R1u8/zu/Ta4UB28+wvdDevv7lI5DtLNDMpmQNZKd3VugNM9fX1BdXGG5klQpLudFS6myWhGIQuFNzllkFRJNt9/B63aZ5TlStqfk6Sef8sf/3n/A1tuPkHsjum8/YlDCs9/5Haanr+l2ItzAY7xasdkbcrC5zVtffZv3f/v3EEWNPdjEKkuef/6KKk14+713KJoKW2uOP/yERZwxi1N6QvLWd7+KrBO2o33GN2phMFhFQbATsLc9Yvb6mGK1Yp2XxFeXbHY6ZEJQ1ZKsBF8bfvTDT1tPtmczn00ghdHWLpYU2LZEGgvdNFjaYKTdzog9vxWEOQqla8xNV0ALSa3aG9HQshWMabHQUog2OERVKFMjLIlju2g0wnZpDMR5jmdDEAQI2VL1QlfQ3xkxnc2wHId79x8xHHSYr5a4lsB1HE7H19jYiMGIg0ePca0A7TmgOohuD6sqsMu8PeUZwx988jFvJCV0AhwfwshiNrmms7nLycUJi/GUUa/Larlid7RFtLWJwsZSDVaek82m8OAnz8Vyuebzz57w8PEbWL0Bi9mS8WSF44RE3R7Gb/B8j63bh8ym1zSuS9iNWK0XlMUaKTWXJ8d0A4/R9j6l0nSikE4YEg5HqKsJi3XOYh5zMZuxyGs8GTLqdQhcH4qKo4MDposZcbzirQePmM3mWFIikdRlie/YeLbE1AX90Q4vXp/jehajjQ3SeI646TzUteLenft89uknjP3+T6+1SNtmtLlLnKQsLi84ffGSjucx8LscbO1yqcZMrq45XrYgJ9eRDPpdXMtw7417rIqMW7v71FUNwuJqsqSRDmmSUZYWslYErmHo+3R2d/E6EfWpC1lJUqQ47g2r3onY27nF5uaIVTzl1csFTaMRSHrdDlpr0jxFWKBMK0JsxxEGdEMQhnSHI7q9Ppa0WsdK0MXzO0ynC5SGBhcncinqBs84DEabOL6LFzhc64Yiz2iqok3pw25BYbTFL7pBG4Ht+Aw6PQa9IVlWoKdLhJY0QFkpjG5T+gS06FzREEYhO1sjqrImWS6RUuKGHko12KK1snX3DnFHIdnVjHK5oP83/23kDWPEsmw6W1scvz7DEe2psCgb0NDb6OMHfebLJcK2sD0HY0MYRiwWGdJysZyb8Ye02Br0qdKc6+mE1Ib7b7/NJF5Q1g1VXdHpRRgtyNcZURBS1xlplqO1JPIDhKppygLHsZCWw87BAb1+h7NX51SlpJYWtx7foek5JKsVtVJMz8aoIsG2ftKlNUAz6vL2va+wWjc8ff6Sn/3573IQRVy9fEHu7MAXRQKw+r/9u3wvnrGMVxTLNe71BWnjkDgD5PYeg/0DDo3Lq4sxG3uH/Jm3vspv5DV/8Kv/sx9v5L3f+vuEf/c/YpkXjDYDjrodXr94yiK6olrPwfXp+T5uJUgaQyMd8jRDVQpLClQb6tjaTOWXt1UpLTphSLLK0Y2iLC2SHIzUCFVQpg1+CF3XodN1SAvNotToWqNMhR26uI5s+Scdm7pJWCcJeamRHa9llCxTkkXcdhp8D+M4jIY98jgmzTLcXoDvWnS7PfKwwsglfk9gu5KHb+5i+//kUuCfzknQEs8J2Rr0iI1NHTgo1/3xhXVGfbyjEeV4iisFcV1RVwZXSuJKMVnF5EKx2wtYYxg/fYb96D7VaIvV1TWr6YxZkqFmGm8r49aD2xxnC1S8pjY15XrFWhvUcsWwM6CuUiIp+dp3vkaevkG+/DrHT5+hqoqrZULjeDx++z6253I1nVGFHUhLEmVYnpziWOB3e2x4PuHWFvl0jqNrtGVRSwulNDQG6hYcxDpFCggij9H2DvWf/BH7/4v/MRt37iBdB3e5ZHTvLtp1iaRkXVe8evI5qamJ7t5CKo0TRlRaEScpkZC8XkzxAociSclOZ4y2Ntg9POTkxUsuXp2ws73B5p1byJ1tTj57TrKImc1m+E3G3aNt/ujzZ2TCYbCzyeLVCQNl6IVdtm/d5no+Iz47Z3F+zeTikjwK6O9scnB7n+vrKYOuT5mHzK7HbGwM2dvfAykpakW8XmFZFr4TkCXrNjUSB2z/Jr+hJcSJptUiKKNwPYemrpFGo5QmWy/xPAfbtm4iZiWu08ahKq3RjUJLkFq3UciWiy1UG4Odl7iWjeu6RFFE2O9zcPs2f+Ev/yWePv2U1y8+p1YV6/EEY9u89fAxq1qxsbnFPM6gKnmws0tkSfz/4N+kcT32dnYIhEXZpAhs7t67jYzHBE7AySpm8+g23iBi33Z4/uwUbWnm8RI56LGeXFMnMXW6YGaFdA4ftH7xpmG3GzE8OALHY351zW7YJ3rwCCXg7sEuy3SNHwT0drfobfQ5ODhkT4PQJQJFU5akqyUd2YO6pohXvI5n2IeH1FXN3v4B6+kELEE46JE7NaaQrJKcyjPEswU7OzvUVYnj2gSdkBenr3C9gDzLKfOcqiwpSwdpWiBOXRdUVU2aSLIsRsg99o8OWM5nWFJQK83RnTst2+CLxdrAcGOXF89e8MmHn3L27AUd1wWtefHJM/7g/R+QLlY0ZYltWZi6QtGgPYf59RUPDg7oBB46CDm7nLBarhFuh6Qq6PW3KIocXeYIVbO9u8uDhw/wLZf1bM58NiZOYxxbErgedVWzmEyw7DbxsQEc20ZrQ1mWKFW3+hcp0EpjTNs9wLgEnR6NhrLRhKEHQlJWim7XIwxDriczbC+g1++zu7PH048/IU8zpBREUZc33njMKyMYT49v4nzbaOu2SyExNFjSptcJ8ZzWyZXGMb1uD8d2UaphnaxuXEE2g36f5XJK3TSYpkZVObPxlKYs0JGHZ4NjWazrgo2dHe6/9Yiub7O6GvPxDz9kejVB6VZ3gG1Yxy2Uq1ENKNO6LozEcQNOzy7IcsM6qWg0BIFP0xhKU6OUQUgLgcGWFgJBnOdIx8EoxasXz7At0SrgkzVq1VDlbX6F6wcoGhQ5ja7RmWZrNKAyOWmRgZHIoiHUgrfv3OH8Ysnm9jaPHj9i6Wke3TrgT37rH6GVpGqWNxkvPwkievTmPf7s976L3XR4uH/ERbHmHx4/wwiFevvLOSrnH/4xow9+D1WWiMDj/rd/hkd//heI3BB9NeX3P/2YYHOT4fYeve4QazxF8uW2sFYG2hoQHx9ZS6p1ySJdoKoG4SjSLGn1VraNsDyc0KPRGlUUWGTtqd916ex+GehXK808bUWPBoNdA/iUdUk/CvDcpkUDdF08x6JxNZvdLYRqkJZh3ZQ4lkWZJ4Aiy9cICQhJEDoti0NYvH51TqfvoYxFL+gSuB0myQSBxLMC0qRCNQWWqQkCCyHazJLV9RVZ8afkJIw/eML8xQnB3TuoOMUe7X7p671Bj5/9xW+zfPWS4WjIy/MxfuXQCMPahlGt2BptoP2Ql+NLkmVC8fKE+atjzk4uqBY5VVEhVcXjb+1ya/iwVftej7H0GiEa8ipHrGJ6vR5ZI3n+9Ji3R1v4oU8URWzvHzCbzuh2uuwh8EMPTwpKx+V4MWP19AMiLyJPEqrII9jexokz9rsDXvsu1brAlxaW3cZ3YkxLkmuh60hH0On18DtdbMths67YyFdk4xhHgwgC0vUaVyvkaslAGG5/82skgUtdVFg4hFFI9vlT/vE//HUcR7Df7/LSgyC0cYTB0YpBFFAkCaevY9ZZzN5ogNYavYppVjHz41PqdMWr1ZQg7NDf32O332P58pjv/9Zv8U1VIZOcNMtZGIW/t8XWoE+epSTrFUdH+6gq4/ryhKquWCxX2Lbd2julTYtTBNW00aHaaDr9kEo4NEbQCFpsHwrftahFS9KzjKTSrZCRpj3BYNkYQ8u+axps20XctDWF1QrLxA0VD60wAmzLxvcDDg73UdmCezsDHj+8RVCu6QtFvZghMWxsbNHd3kRhWK+W5FbOepGw2YuYLlKKsqKfFXz76+9h2Q4nT58yGA5QpU3fc3B6EavZjH5vyHI8ZTae8OzZa66nKyy3R7e3QbaYkpUZG70uVVmx97f/Fo/+wd9muNHD6/k8vH2HbDji5PUpaE232+Peg8dsbG1Sa4Va1AQjj8PDPTwMW4MhB0d32N8e8uTjH/H5Z8/QddUGbZUZgSOp0wKpasqkhRzZox5KaLzAo5jHjM9n7AwHdIIe0VafXFp0BgOUUqzmcxCC0cYGy3WMsC1kI+kPeiSrGWkaU9cFGxsjut0uUlTk2ZrV4pq6bgu3N95+i+f9L/vOm7phdj0lCjuUVY0yrQgvW6c8e/qM9XKNK20EFUbX2A4cbG/w8P5tGjTKdXCDgNPjC+JVRhwXTJZLehs7IFMaral0hcgkXI9Zz+YU8yWnJ6f4noXUbQBUqVOW82tsafCD1ikjhaDRCq0qatXaR7VpA8SiXoTr+xjamf3G1ga26+G4PsPhCM/12hFGp8vR/h6/cf5bTKYLPMvB2TFsDQdcnJzR6XWwbZt7Dx6h0pLZ6opKFSitb8S47XWSEmwL0nRFVZYgLIwB14sIA484zrEtgzCG3a1NyqpEo3Fch16v046l6grXEmhbsD3q0bUEp6s5dx7dx5eSbDbHCHj8lbd46b3A9zzKouT6eoJuKppCYxrTUiSFpD/qEUY9lvEUKW0cG0yjKPMKXWlSk9LodsQgMBRFwWy1xN/Y5P7WJtQlL46fMxj2SdZrpJDEeavKN5ZkPF2gTYO+EUMKLfGjkEC6aCDNCj5/8pSNXofbh3eQ7pqDh3cINkcc7Y4onn7O57/+j6iDkL03d/nv/sb/lQ+PZ8i9I5L5lO0g5+zTHzHaeYO8Tvnbdpc/+Cu/0m7o1pe3LcfrcP/tr2IcSdYP+aVf/VXi1+fUq5RpWXI9mfFwc4c7o22effgZ86szwr/0y196D9lyo6gVJHnJ1XxJojRCtV1BITTaGGqlaRqo65KN/gbSs5lenmNbAonG6/rsv/cWv/vTb64Nda5QN5jvrFCsViW3b3fpRBJVrfEciCKBkRZB3qCCitVizs7mHv3uFv1uj+V0ynI2QTVVO16sa4RSFHVO1TQMN0LKBoSBZL6kWMV0vBDHdllNM9ZJQRg6GFG1gl5t0EpTmgL9/2G1/a9dJDz/7CkOkotnTznE4+f/+a/wWz/19TLNmL96jZUmRN2AX3j7EYP+Jhtff5fLiyviszFuoZlWKbujTaw7j1idvQDRoIOA1WTFALB8g5Ca+fkFX/neL3L5/AmXH/wOarnCdyom64zz8ZhRd4C/scX5ZMnB0SFaGN589AD/9IzlbMrV6RV6lTLo+By+8yY5cG295unv/w5WWfHWz3yD8fiK9etW3Gi7DtoS1I2iLFsLnhQ3FEsBUgo8z73xN7toYVM3NfH5KYeDEZfjSxZVTV0rsuUK27XpWBarLKPa2WQw3KLKCtaLFVfnFzC+QM+nDHpd3v7uz/DaXVCWNSRrHAH2aNCqw7Vh/scfcj2dUU7mDFyXtTSskoQmK1qU7OtTyrxkPpuiq4Inf/jHRP0e9955j7264vLzz/HzAi3AsSXjqwuW8wmB5+KpEGnbNEqhtMayWwFOnmX0Oh2kga7v4PgRSVlhey5lWbYK3NWSMPBvRDkGg0DaVuvD920a1S5S2O2JVBtFUylsy8KxnFYpjsIYjW23mepNVbUqc+D8/JKj3UGb9mYEf/DHP6QxsMzaE3hRKWZ1jaMM/dEWRVmyOegibQvP9cmzGs+WbHY2WFY5Dx6/xdn4mmS+5vr1c+4dblCUFbtHB8xWK7zQ542vvEn+8ecE0QjH7fKjD/4YaSrE/gHSwEbU5fr0AitL+LW/8mfYOTriqt8nGmywXi6IPJfL0xOuzy/YPzrg0a07WK5DqSqqLKXjeyxmE64uzvE9l8D3cKRNr9Mhr2vy9bIFCOUpriURqiEIPBzfoaxqRoMIoaEqCibJkvF0io1gc2ODzZ0tXrx6gesFdHsDXp98TNM0bG1tYEyL962qiu3tEY7rsVpcs7+7jRCarY0hg9E2Z1cTjk/Pia0b+uTNia6uSkSdY5uGYcen2dpgMZ2hhaRRhjCIqBpFka5xQovbR7to0fD85TM2hiPu3b1HslpTV4o8b1ivK2wrZDlLUIUCXYMjMbbN9XyO3RiSVYxrW5RZiqpLdNPQGEFpDJVRlIVoias3KXde4CFoBWZGG2zHwZIOtmXjuBZCGHY2+kSdDrbr4/sRfhBRVQ1GKdI0pswyLK1whOCjD37IzuYGVV5yMpuzsbHFH77/J5RpjJAuxpRo08aoC9FaLI0yVE2JlO1IASxcxyOJFxR5RlG2+QhaK66uztuUTqGIogDfDyjLqj1h2hKBZr/XoyrWjDZH2J2A6XyBXaQs1jGB7/P2u19htVySxDGL+Zw8L9BVexoW0qLb6zLc3KTIG5rKUDY1lmUT2h7ZDU2x242o65qiaAPdyrLE8ly2NoZ0Oh2syqLne6wWC5arNZ7jYVSrrbBdDyMFWZnfnMgNtmOzWC0ZDiPCwGfQH1A3KWWRcxWv6O5tUtmKdZlz+f6fYF4/Z7VcUCznPHg44t7JE87/6HNGb72HzpcM9yIuPv0I13RZz66p9x+h7C93EL54hVGPxhR843s/g1CK+Y+eMj2/ZFXkbD64x6NvfJ2vv/k2Fy9PePLic9LA4iu3vpwKbAxUAkoDbxzucvf+JlpvsznqkSUpVV4TL2KumxmdcMDlZMn8+ppK16imwXcsFJrISMQXqPcvOiMaRKnbvUUaSmUoC0Ndte4W1zJYwmCqBktLqmTNOssJvQBHCoo8ocwTfMfj6PZt8ixrdTdAFS8psgTbs7ADF4HAVgZLaOJ4RZEqmho8P8QSFlla0B945HlOVbbBZp7fcoD+VEXC4vVr7G6E7bo8vvc2jw4Pv/T1NEk5PxvTc8C+muB1O+zs71BlKyoLKmkRTxekSjE7O2Ow95CoUoSeQpcNVVJhRIV3NEB2utixoLRt5kYyXhWE8YreyGViKipt6DkupWlYrzPW64zBxoCnz5/TC3zqImdrZ5PScvClQa0T4mfPELpGNyX3Ht2l0w1ZWS50OyzG14gwwMQW6LaK0uqL4qD9fKrRqLrBkQJUjbQF8/k1K13x6rNPsaVNjUEpQ2S7ZOsUrRSjrQEEPtlyTpnXTKczrKJkuV6jBYRZTvnsNStPoIqaldIEbkC5jCnSNU1T0XF9lnlOJwiw+hFpvKYoS7aDgCRdMlEKqQXNao0tYTFb0B9uUi0z7Mhn9+Ej0qsLgiwhXSZt0mBR3CQ6ShzXx7Uc4vWa0HZx7DZlr6wbVKPI5jmOV2KkRFdlG8BbV/SjCK0UabrGsm3CzoCiNpR1DUpjhH0TQQbGKIw2rXjNapGkitZKZklBYwS+F9JoiWNb1HXD9mhEv99j7+4+19Nr6rppFeiRjzPo4zo2oztHkJeUScogDMGPCKWDNRpy/92fYX455tf/+AOGgy7NYs5od48o6uDpmvVqju85FFVNleTE4wlpWXF7d4v3f/Ahs2mCakpsS7O0bRaLFWhFksQIVXL1/BV5ktPbPeDhGw958uQJTz79FJOU3N6/RZWU/PAHf8TO/g5u4HB2cszVyRnYHp8/f8re1gZZVtDUDbaUSF1TpAl9r4dWCt/zqIqCUimE6NILfULfY39rk9V8jmM5NMJhtUjIiooiKxAIdrZ3GV9eURUlGM3e9hafP/2U3d0dTk9P2d7ZYdCJKNI189mUd9/9CovZiutJTN4YNrd3eMez+e/9h/9HVF6wXJfc3jlgnMVEQcg333uHVydnPPtcUiQFy8WKxmhKVWFL6EmLYeBz5+Et7MAlz0oaI1hnBbPFiuWqQEiPve0D/KDLcj5hvkzRCpb1ql1obZdGtDqDZZNTZi2qW4uqDZBSLcTLCzyKssBoRZEmKN16vC27xdmqRmGMQQrY296mH4Xt2NCx2/j2skY1Blva9DoB3/ja1/nhjz7i9NUrNAZXSOqyoqk119MZLepGIYWD7fpURYqUou2aIW/Q+K07QOkGjCJXDULaNKqNAm5zLhqUuAmsoo1ens2XlEVBpTSgCKXN+XKKHVjsfeVtegf7NPGyfZbmCwqVMTcQ+R6pVoS+x3qWoNSNv0iC74cUmUIKH9v2qXVNlpd4rodr22jVEPgOo34PozVxvGbWNAgDXVuy3YtYzzJcy2EdJwgj2ihiA40A129HztKAH4UtXyUvCXyPnd1NjGkI3YCzVy/I0pImrNjb3Of67AWL8QUHbz7i8M99j1ESs3h9wq2tbc5PzrmKY5ZPPmZ/q0O+yPmdHz7ls5dTNl1BEm1+ae85WM8Ix6cE3S5/9a/+CuH1GcYonEXMs+fHxK7Fn/1r/yxvvfGYk1ev+fyTTzj//Cn11Tmbdw959vs/gHf/4o/fT9GOaTwD8dUU+7BH6BusbI5VpOxv3aLnBohKcnp8Tb4uaXQr/kMI1lWDbVnI64Ts3/+/8M3f+SNqAY22SU/HJDdWXFdKXFdS1YpVnBOGNtyMh9S6IZQ2g26I53h4rgeqYdAb0lQ5TVVSCZus0Aw2t/BCn+D2ASJbsjnq8fz4jDjJSdMVqAosiS0FQeBQVw2ua1NUkNcGYwV0N0MCx2a9mP54D/xvXCS4QvGVdx/zc7/wC3z9vW/yftchPDtGVTUSQBlWtx5id1zq3S06hzsc7t9hcOcOVrLmR5e/R6lifLtlqMenY8r8mt2DiGI+R2ioRYk0mnmqcMIhyrXYO7zHdPse6/mfoDwXX1V0XZejo12CwGFz1MWUKZPLFNcP+MHv/ICDzS22ooj5bEzgWayKFel0is4L7ty9RVFkXDx7Rv/OA8bLObIo2ez3OL24alMO4ceQEnNDGRLC0FQNZZaCKhkO+5xdX1NVFX4UtrPPoqBRDYktsF2HLbeLl2SsX75kdnGFF3WIvIB4scRF0On2CITko+Nj8tGAQFo0SjNfJZi8RJclli1JqhSBwVQVeVVRzBbkVc2FWWI5FolS6KbB1xrPdZBKUWtJsL1DcLjL9WzM5bMnDOoGS8p2Hhl1qOuarZ0d+oMRSZJhB12kMGRpTKPbNMVOEGHZLnVdYVAIBVophJRt2p5S7RxMtwJGy/MwZU3dVFiuQ63AuhEZItsY3NFohCUlnueRpglCCITlkqQZRanZ2ByhmprlaoUj2kz7yapEWBa6qmhUuzhl6Zo0SbHzgp6woKioSoWxArKkIcsEHoKD7QOmF8fs9wcY6fHDH33A4+0hu7v30EYxX685H19xcLhPnOf86MNPWawW1LWmWMd4juCiPmMVtx5917ZYrg1Pj8/5+miT8csXXL4+RvoR3/neLzI/H7OczPnDD35IXZdcXF3Q6YW8+/ZbDEdb/OjJ5+R5iRR2y1SXDra00XXKztYm2mpPc47XocoygtCnLmskJb1uxP7tPcZdm+l0yXqxwkMShBF5nrO5f9DS3lZrTK3Y39/h+uoSXdfUZY3RELge08k1h/t7rNOU89NzhLCxvJDdw1sEYcDy1Su+0e/w4tkziEvM9iEnQcjl+QWWlgjXxnIkQRQwXS6pjEL6DmgX04uwhz3OL86xtWZr+4Cs0UwWS2aLGCNCBoMORweHdLs9nqEoJazjJU1ZYbSmM+hRSAtpKsqywvVctKpbR8EXTASgaRrqqmpbwMognfZ51VpTlhWe796kOAqSpEaQMhoNUY1ESIuqFmjTtoxLUdMJOnSjDklyhTKwXCzoBB3yShF2OxTpmkUc4zgC1/WRKHTTOmiksHH9EMuWGDRptm4LZK3QSuM4Pn7g4biSdRwDFgha4qIQSGFTa7A8vw3tsSzismTv1hFRr8v68prl5SX1bIIpMqQlmeiG7a1NbEA0iqaWCGkQtiHqRTiux2yakGVztBFtamBTtd2MWmG0IluvONjexLU9+p0OZVkjjeHOqEc6ueTVy1fM4jVCujiWDbrBca3WoZPFCGGha0WuasIwwrFtojAkDBwcy0YoTSfyqYxgkaeE6Zz1fExHBLh3jvj6ez/HxdUZ07pgsxswlfD4O9/g8MFtro+foaucwc4eP/trv4y3vuTZ/jaf/tTe9O2Tp7z7h/+AUlqMxzNG/T5ZmuB7Po++93Mc3rqFLDI+/70f8MnHH3N6fkqympJlC7I/ucSczdhJG8Kug8hSmqcv2jW/Nqyma37v+x+yu+fT7Tjs7G4yvppxfbUkWdXMFyV5YfACH2lZ5EmKadr/8xiNvh5jn17jBxLh+m1Spu+gKoVtOUhLo7UhSyuQPpYrENoCu41Ql54DlqZscgb9IV995y3m52ecnl+T5SVCeqyyBqkrHr95h8e7bxFfXXD/Tsi6aJhdXZKul6yTFWWW0VRVO55rCsIgJK8UtutSFgrPctp1Wv8pOwl/9S/9HD//l/4au/fuc0XD+KM/5PDf+fexz08ZjTq8+N/8nzj7j3+TcwQfCfgXrj/jz9kecRjy8R98n/GLV/QwqM0BgeOSSMXlxy8YhHt0fAuxN4RpxsZgwHLdcPL6Gd1sTRQMeOud98g2A0RVsptmdDoRSImpG05fPGdjY4N5XTHY3mf/wZvEhWY+vWYwHHJ18ppsMsEXbRrbZRxzfXrOKAhZzFMs6aLimNVqhoVASeuGNAZGGxrdUtrkDdo1Weccv3yNuLzCCAtbC6xej3QdYwnY2dmku7PJp58+5/rVCa4USN9Fa01yfU2hBabWNI5obxjPI1bgXs5ZORah76Hzkupm43cK0y4sto1KciarNVIZKikolMK9IRZalqQC7LomX64QuiGeTyl0RceSvPv2e+RFzvmLV1RxgtbQ7fVxLJfr8zFZlrF3tE+crEHapHmNF0ZoLyJPVhRlg7Qlvu1Sa01RNW1aXF3jShulFVrVqJtCQbk22vaQWmALje9ZHOzfplQKtCaezVsymB+gMeRlibHblnF5Q2Z0Ax9LgpKG+w/u4ocBge/jWE5LrFSKlQ0YzeL8krpoF2vlWIxnM/K64dZwQF6sCPpdjpdLNi2LNF0xjwVJkmJQ7Nzex1PwJ+//gHVZsLm508aQLxdYCPKyQec1RpjWKhRaeJHPy1cXZGXNozcfsHN4ROSEZEnOZBlzvZjjDLp0g032d7eRRvH0xUu2VwkHe7uURUoUddBSUDWtfez88ooiSbBCj3tHt9jeHPJ6OUVVZXs90TRNc5MT4DLwXDqHPS6v5oyv52RJzs7BAbN4wny5oN/r0u1GPH/2hIO9bVZx3AYjGcHZ+SWO57Gzs02aZiRZgSNsptMJSZrjuTbrNMFEEXVcoKVBeDbYkqLUDIZdTGyYriZs7W1ydPcAmpLrizPyxRQVr3jrjXtYnktZC5arBEtaYDvUhSFyJLd2dwj8gNlySSOgqjJEoXGkRT+KSBYzKlXi+x5SqDZit67a9Lub8KqqbLsltiVRonX4GwOqqbE8B9/1SeJ1e60DG9sOsSwfz42Yr1JsJ8R1XZBQlRV13Z7yhTSYukZrl0W8olZgkoymrijLHAsbx3Xxw4AkbahNgxYK22o7c2HgIGQbVR2vEiwpWsqibN0+0rZv3D8KeZOOWqm6TQ8cDRgNB6wXC6QvcWyP2fEZxWpFuVyhihwpIC9TXMdhNVtQpCnpum1tC0vi+Dbd/oC6og1xqzWdbpd1usayLeqqwiiNJWBjNEQajWkq0nVMXZWUTcPv/8HvE3ouyzhB2C6OFggjqVRFrVrhp9JtVLXjuASdLmlVg4S8LsmTlKgfUJU5vh8yGmywtT3g4GCDpx+UqFnMyx/+kL+fToGaejbjdv87+KMhe3du47nQuXOLbqMZvbvdWqDHV7i3vyw0nF9dopZrZuMrzl6dM/zG28TXU9L9W0TS5b/6+79OHi/YPzpsbbmvXtNUGUmR4glIn37IrfWUzb0+ajbGMzbHw4CyqMC1SaqC0+ucTe2CL+l1bOygw0YUUBqPy/M5aVLhGg+0jSjbToyyoJSCnu9hG0OyyhHC4FkSZUHo+eRNS0FtFHieh2lStBYkZYluqnach40lfWpt8fmL9j6otYd0PIqixrV8ysbw7MUpYhri1AUvJzOmyxStGoajTY52bnHy8ilVElOVRSturRtUrZEo0iynzjKkaGOt/1RFwlvvvclsvWTy7DlLXfLsh39MNj1nX2W8eXREtrPFpePe0NFheXbFhW44qVI++uB9zs9O6W9sYtI1nuvQ2++TOhCguTUIKMI9TiZXeK7LxeWc6+MLTBIjhgO6gz5bBwecz+csspLjz19SNw2HD+/TGQwoLif0tzdAQhP5aBSisShmGWVu0MJDuRZZluM6LqUWXKwSzDzBtmyaRiOttvoXUtxk0AtU3aCVaeftogVFoQRVXKLXJcKS2NIhWedYUuCHDov5DCMURZKyLktcIZBlTa0VldEIaeHYDqIQFEJRFgphoGqPRZRFK/CTuk2Ns12bptY0RRvzabSmMQapaDn80GoBgMhzcYVCm4bV9Tn9rkcdL5hnOduHt3Aqi7LW9Dc3UU2FZ9ukVUV6o0SfXp1hlCEtavzeEGF7xFkBWoAbooC40Hi2h+2CUmXbZdUCz3ZbFK6osaIutXQBD0dIQqnZ3eyzf3REAaSLJTatL1xrQ75O8aqcw/1Nri/npKXC8zxkx2d3e0C/20MaQ2UgWywRSU5aVbi+S5JnbAyHhI5L5nv4XociK9ixBelihnQVjw+3OL+asXF4gOdo7t/b462HD1nOr9ncGvHRB3/Cy9Mrdnb3uHNwwKfPX5K7DrlohVmOH0Jdt8IlT9ALfR6/9QavrudcLVKcFxfMCs3hzh7f+M7PMjy6xdX5BTsbfRxhaKqS5WJFsk65ur6i0RVvPriDNpI0yxCOpLpRk5tasdUdMF8u6Q96QE0nGtDpdpktFiyTgiRLGfSHTK+vEdoQ+hH3D3ZptGihKJ0OSZpy+/YRz589wbItvKjD4vySW0e3uZ7OcdyA/mBEVhRYrk3fH+B3IuJ1Rq0bbOkziwvcwKbf61MVJfN8gt3tcvTogDRZIdKMu3duUTgOHdehmFwzenAbaR0xPrvgjz/8nG6nw507d6mrgtl0xnqdk+UCqSyK9YLxyUl78+cFjiUwvs16GXN6XhB4DulaoVQDos3MEFjYto3r+uRl0bZRjYVB0WDQWuA7HvIGw2yMxhY2trDxXI/BYEBV5WjTAnI810JVJdIIhDLMxlPqIoemRtclmREI6RNEw9ZSablEwxE0FY2RgKRRsg2wsi1E6LB1sNOygISiKRuEbGFRRhmKrEIIie0G1Ea12l5p0GjyPMMPPNbLBXWeUgrDw/tvMOwPKPIV6yqjVgV1XaKVoq4qpIHFbEldVJRFO5sWwiKMeiRZTVM3cGPLM0LenPprfNdnZ3OD6/EYzw3odCKMalit5tRNxebOHo1Q1L5HL+hyNb5G1SVStBwFVRvquqbTaTUdjWrpqJ1ehzDycU3Nar5EVAXj6TXLHDq722ztbzJLMnQQUcs1peNy78/9Mod7m3z0G7/OxHi88TNfI5nNKJdLBpsjQmWzf+cO33/yFLHMEYsZ+8tLEDZ101CfPeP4ySecL2ao2sXxwWsKkuWaT47/iIvrM+zI45bvYXkWuW+jwwHvHL7FYnqNcS5p6hxXDHnn53+eH/3B7+B6JZs7Iw53NxhfnCCAMq0YX8xgf4OoGxJFIZ1+B7Ti5OWEOm0LL4HAWGB5gsiVSKct1BoFW7ubDLf7nJ6eE3U7lJOiFd+iqauC0IUmqdFKIR0HNFjKRTgD0tqnWQuU6VI0FVoJ7KBPpSVKwiqv+ZPLYxxV4WwN8LsWQrr0DvdYXJ/z6J33eP3ZhyzGBVWlaJoCYVsUWYKqNaVR+FHEMq/4J73+qUXCb//BEwg/QfZGvF4kXHz+KQ+2B+yOHiCDVkj106/vn53z/q//PaLVhKN336J4723ypKCLQS3mDLY2aIYhdlOzhcd1LwLfQRvFcjnn/OQVVdIlWfTJkoz7B3t037hPJm2soqQ8P6ccX+PbAraGjHodtDbM4iVPfusHdJqag6Mdur2A8XJCXWnOLq6QlsXe3jar+ZKyKKnKmkYLjFI4EhxLAgJjuLEEWQil2qxubah1+yAaCUJJpG+jtKGs6htYSMnJ+ZiqAYxoCwOj0JgbymDbIpW2i+045EXrtdGqDUsqdP6FULqdK1oWtrCQCOqm/uItvhx3awxGNxht8HwL1wK1mFHFIy6LjGC4wcuT14yCLj/7i9/j8uoMnaU4xtANOyyWK+q6Znx5wXw6u2nRaoRUyMCmaQJwfBpjY7TCajIcS1FVmtzyKJTG1G2io+PYEARgOdSVQBjdVs+uTbleU6xi0A1h5FIKKPMKz3fwZEgyX3DrzhFPLifYWnN7c5PNQQ8n6jFfrTifzOn1enhewPF4QrcX4hY163qFDAKU41DrlCRt8cW61iziNXt6m7u723z28gXOZp9u6FPkKQbN1vYOOBGPHr/H+fWE3LLZ/9rX6LzzNSbjOaKoEFXN5fkp0/MzRJFR64rOaIdf+Qu/TNQbcvrRUx5+/av0+h26nkdZKfZ2dvA9B2kJXAHhxjaj0SbrqwvW6Zrnz57TGHjnva9wdnZJUddUWhN4Hpvb21wdH1MWFatlQrxMuf8wwHMDhCUZjUKE4xJrQ5GlqPkcS7fJi0oZeoMtHty9w3Q8IVln3Lt/l8vLKa7j0+32uLq8ptfrM5vN2d3bpmlqRv0+qzTHcTzyVUpeNnQ7XbLxgtQOWFWawuvCoEM8yfFKg4oFkgbRkdTrhGRyic6WvLW7zeEbd0mVZp0X1LpiuVjgSAeLkjRL6PWGfPbqJVfjKVJ6GGlwAovOoIPWini1oChAFK01pqxb10JrpZUUVQWWhSV8EFCVCuk6eEGILRxU3XasPD8gXs2pmgotWsCS5bgt0KbR5HlM1/ZI1glpljO7vmY+mdDogqg7JOhsEGcl9Y3JT0mDEBaH+3coi4xkvUD2euwd7vLNb3+DN9+4z97ONsvZjOura85OL3j69DlPnzzH0W6boCoskBa6rrAcG8u1WzhPUVBlDUYKkjJj57DPt7/xFs8++4TZ+SnL2YymqsG02RBgqKXCqHbUAmA7go3NDbww4up6DsZuxdZO2yFt5xutCDsIAizbYjKfEwYerm21ByZpUeYleVOyilMCr7WK6i/0FqZ1ighhKLK8PfRYDjaCarVmtxewv7FBmcSs0ozTRYo8OOLo4SO++fM/y3BrSKNKzGTKxSpm484Dcgz3vvE9zl88wZQar1LUjWZ8/IrtzoDsLOD+3Qccrwq+/dFv8e0nv0UiQlZFRaeKKfY3qS3YHBwQehG26zCdzznYucWOo6jKisV4htgacP9f/O8g8oJR2dB/9YSh73Fxes7icsJzo6mSgsi12Bh4VEWM51poLQi7rTh3tUpZLuZI3eDZDrrO6fYt4mWbcqoFCEcQDiLCyGM2myMcyfawjx+47O1scHVxRp4uwTRYlsa2IMtyfDcgr0skNiiLvGzIhabTjzh69Aar5ZpmFRNnObYXIMoSKoHrOZSqZtAf0qwXmCRHL2JEp0OadxgO+jz95COy6xkOFlWtqEVDFDiEgUfdGFw/QNgu/GmLhNfLAvfVC977xle41DlvjDb47i/9PGd5zh+9/wMWefKl7z/5y3+Vq9EWnF7wC4tTbvtTGPQ5nyU4cYWPxgLK1QpCl27kEIU+luNgWQKhG1SR4vS67B0cUNg2y89eYocBw/4G270uXl2wHbqs0Jy+fI0QFqrTYX9vRJYsyas2dGVjd4uyqDh0XVarFVHgM+gd8PLFMVJa2I7PYrlukcm9Hk2jaZShUbpdnLRAIn5McbvR4qGVJkmzdub5hfVPmFa1b9QN5a0FaBij261dKW7kzVRV9eMsA2gLBb4IobmpKXTToEQb8mJu3u+L348QN6JZg9DtHKxpNKHroYqU6dkrZBRiBR7Gdtjfv8vq8ozLzz5hbzCkaWrOzy9opMRIi16vx627d1FVxeTyiuv5DO04OF4H7QRIJ6IpCwauTzPP0IDfHxI3imoVI4sErXSrT7Bar7bQGstvi7Bnn3+OrQ00JZ0o4M6DBzy9vGSdtYLSaBjR8z2G2wOq6RIfieh2uJjP8R2XQdSnG3TIsxndfp9iOWe0e0h3/5DJ9RSvaRgOBiipaZKCsBcRhiGJavj86ec4vsX+zgZl0XqNRzt7nJ5dUGiLs0XKYHuH2w8e8nKyYHZ2zRtHD1jHMTtH+zwsCuo8pV4tuLe5wS9997sYy2WcN3z97e+x0etxcvwcIRX7u/sIYah1Q1kWXJ6eosua9TpmvFyyXMyoy5JuGNHEMW/duU1c5liOQ+BHZFVNowxV2ZAXrY5Aa8lk2uJgu/0+w16fB9t7BL2IRRy37cKioswKyiKlKkJmsymdqItj+8znS46ODpjNZtRNxXA4YL6YfQEhpMxzMGC7Hlvb+4RRl/OzMxrLpQoG5L0hExnS+CGTpkInFfWyoVot2NzosGnlDMMQui5/fH1Nc/yKjuuyv73PKllD4yKMxnV9bKfE8mxSVbE2DSorMbqiJyOaumI9mXJrf4dH9+5xdjzm/OyEUhgaVaFuxnDSdjBCYnn2DS1QEPohftQnTQtsz6HOCyaTCUbXKKOxPAfH826eZYuqKtrOYtlwcnpJrTVxUqCQCNvlwYNH3Lv/Jss05sXpKxZpzO37j7h37w6Woxn0OuTJijpf8+1vvcvuzga2dFv8brjDaNDj7a+8zbe/821+73ff53e+/3usVmtqpREotFFY0sHyAuobBHLgB0jXpUJzeLBFPDsjnVySjK8xVdOOUrRBIJDWzbph2o1bWK0WKghDJrMl6zjDuslHqWtDls/RplXWZ1lGkq5RWjOeTsnzjL2tbbDstoCvawyyheUJC6zWLgftaERicOwWtiaEbJ0NvkXY6bKMF9waBbiOxXiVEngdDh+9geh2Wdca62rB4cEOnUdbhFlMWWRUGm7dusPWzojV2TOyyZhCN8zjMaFvs9PzUcMhqjegiGP8OgHb4q1797h+/gnz1YK9gwP2j+4SRq3DaCca8LM/+22yxRWfP3/F84tTfvQ//F+RHN0DbTB5xl/8P/wv6U6n6DSnbho+ubjCM4qoI5hfX+A6TqvxyXI8I4n6PbQ2FGmNJw3rZI0Rgs7AJ60yHMdDuDbdYZfhoEvg2wQ9F1NDmeVk6YKz1zUd32M2W9NUGumAMRZpoqjrFKHbPA2MpDAebndEZ7CN5YWU1QJp2US9Hg0CgcDShmQ6bRNkRYekqOh1AoTrkruS7PKETWEoFjOoG5SQ7Xgj8imKmrQpaJTBrzVYBePp+k9XJMzSFdXra/zZP+Lrf+nPkXRGjK/P8KXNP/cXf5nj0Yjzn/r+PwmH8Gd+FYD/6n//r/Puf/Gb/My7b/Oz3/4as42AtaVZLRZUWwGpZfjdf/5/yvhfPuJ55JLU0P1X/ieo558Q+h5N03A1uSZbrAmCkN1be/iRT6lyirqkiGuEE+D3Blwdn+AJw+HBNmW2Rhob3wuw/QDLd6maisVsRpEWaFUT+hF7B/vU9SukUNSmbgNWygZLKmi+QAsbsCW610daAmlJZNNglouWYaBogRSYVtgn+DFCU91U8EIIbrKWqW5a9bbr4tgOnutSFRlaKRzbAsMNla1NejHix1ZsftxL+DFpTWLJdqHIK0NjCjoeqNUCJ0twLInd63N2+oLZak2eppzmGboqCcIOg80t3DBkOpuTTmcYYQgGHcI6p8xy6ixF+1YLPLIEq8WMZrnA9yMsaeEEPtIIbNeiqUp0VbeAEcvCEi1S15I2mzv7TPOU5ekxEk2WLOluD0mUIRlPKF2HLFtztLXBojFUtWZuBMp3aPIaH0F6ekboSEahyyRz6HT7HC8Scq/DXiRZJRmjwRar7BKtKzrdDaLhgEpCvxvR1DVRGLXFlRBYjke2TNi/95BK2qSNIRxs0UkMszgjma04fX3CKs3Y2trkwb3bdHcPeP/TZ9h5xc/97C/SBBGR5/Lu22+zWI5Zrq6JZxOqPON6POaTp59TKE0QhQR+xL03dqjShM8/+pjJxSW+7XLvvXf56te/TrZKSaqSBonCwmC1KGG7RfVWTU1fCgrTUGqFKS1so4k8B7vXpag19bqiKmv6oz4Si/PLC6SUDAZ9qrJga3NEmsZsb23SjTpcXpxjtOF6mYIXURsLMY1J1im2F1DFJdZuSKkd0mXenkSdDqJrwO+QmIJ9y6LbrDnYHuLsbZHWmqtFjBIORXWNpGG1jrm4mqFtDyUajAO9zQHpOiVd5mRJQpMW3Bru8PjgDhvdPp03+wShy+nZMbPpuH0uaMcIjufhuA5CKXRdoRvNfDptg8M8vyUVtiIApNWOG5M0QxqJMJJ0nYGwSbOKZW2otCHcPcBrNpjPrlAafBse3dvj4Rs7bOxt85X3vooXBLhWm3CaZ2vqIqHIFpiyRFrgOT7CsamtGiEE/Sjk2998j07g8g9//TcoioZOp4vRmqKsWecZVZYSWRaeayMdQbcT4UvDpx98QDJfocoKNNi21R5QbqyXWusfi4YBwm5IWTes4pQ8bxAoPM9ul/cbbRUYlG64urqiaRqCICSMuoynbTpgrUw70nRcpDFQlDSqRkoL1bSfCVpbuBQtEtw0BVpY9HodpGqLmOvliswWPPrGN3j0vZ9htlrR7fd49umnTPMYaRpu7wx568036A03ePbRR4wnZ9jFAtc09AKb0BtytLcJTYEscn7pO99h8ixApGMWlWnV/hs7rGvD58+eY7mSb33z2/DmPV4tS56/+JjIqrB82NsZ8r4fEt+ERyFtPvroU7bPj8lXKeVNKJfntmNlU0FRaao6RzgWVZLRALbjY7kRcRJjEES9CMu2GPoBR7fu0B8ObtI9G2bXV2zubLGeLGnKhM1hl3iZslreJLLaEr8bYizNYlUwHHVbt4iwaDR43SHRYAfH6TA9H1NnBaosWnCXbjeFQb9P5DnEWYaUFpaw27GcsPCMoIxjLudTPMdBByHLVYofeGjhYAmXTt+lrApW64SwEzLo/v+2l/7/LRLuPTjkk/mYy+kl/u/+gG/88l/mukx58+EjaitiZ37No+EU1/O4tj2ubffHP9uUisurjPf1Ex7pgu29XboHh9x98AAnnxI5LtOdI1Zvf4sVgGrYGg4wwjCdzcgqTdTvUro2xrNZr9eoWpIkC+JZyd2vfQv/4A7Xi5jtBw/x4jlitebN+3eZzRZUVc1kMiVNYsoyp6oaXMeh32nn17PxJdujLvgWlu0yn8as1mtc18FxLGrVICWoe3dZ/qe/gfG8toJ79oThX/sLyErRiNb4JMTNKOBGINrATReh9VLfDDNa7cMX/sq2hMCWsoVsGL5Eu/uiLGgf7xYv3CYmtp2EFqPcZr43qqGqWmZBWSs8R1OfT4hPLgm6XaKNEUEQ4Ic+q3hJ7dk4nYgsSRn12iTFeLGkKQu2trd5naSYpiQIGnSTUFclTZm2zPmqpFotCDZ2UYFP0RRt5oLSCN1guz6WaXMZ8qwgivrcHu2wKRze3B0xGkTUjqSWNjx4g0pqBq7A2B6vSsFitIG/e8R3D/c5ffKMq9mU6WzGnc4Am4qtjSFGGcqwxyfxCjfo82ffeMCnH39Ckdc8fus2ttaEls3Bxg6DYYemEYRhj5cvXxIELoe372CFfQpbcjFfUCcVqXFZLjPmZ1eUqyV1WbCK1wgtCbyQVy9P2N/ZRkym3N8+oLuzgfBstFTkswkdV2KHAZO6QDg2W6MNmqKmiGPi1ZLzIsfvRkyzAoZ9ju7dpywrtOPw5ltv8fHz5yzEhFIpKtUQBSEIiRf4BHbIcDhAoTnaO0TYkvlsRjGdQ5JiNxCXNdfXE/qdDtt728QvVmxuj1ivFvQ7EQ/efZtnz5/RDTyeP/mM0eY2WaVYpQXJomzn5WWNAIrrhFWcI67XdA/v4kiPHBvjWdQIXOHilBWnr4+ZlVPOXjv0HQvhC4wNW5s7hNLl5HjCssixfJeirEjTGC0UxvZBKBxPomqF70UYY9Mf7GB7NoOejeKA8ewKBe0zY0x7v0soqxxBm7OAMRRN2bpwbBuJQZs2I0QbweX5Fb4VUOUlnuOhDQw3NlkUGqs/wkUSRBEP799hfn1JvrwmLzP60uOrX32bW/fuIpyARrVFRlFU1KVLU3r41hBTlii7fcYr1SAtD600URjhWBLv3bfQTc1v/uY/xkYTRQHrRrHOM2yt6A07bG52ybM1XR+uT05J4lWri/rC1ti0BxApBI7j3GxGmqZuI7G1bFXx2tg/pqAaBEYYXLelmOZFhqDtmtpSUjYNeV6wTnJs18PyHbIsw1UKYQRFVeK5Do5vt4w0JanKAo1oaX/agGjHJ6urS2ypOfUnpE1N3Q+5+62v8N1f+DZnz19xfHZOIRUbD46o51PGk0vS5Ziu47GeThjHc1wL9n2X3V5b3Ii6pGc01y+ecJ43vDo95Ttfvc9+aHFy/Jr9bo/H9++yu7VJ2LG4evkCWS/ZsgM2NjrMx6/wpM8bWzvYP52IBZRFw3K+QpcaI1oMv+M7GCNYLytq1VDWGjcU7OyPyMuUzZ0DFvEaZ2OXTq+L57dd8I2dIfFiCVWJNFDVNYNwwOnrE07sPtP/+b/WQupqg/z4Qzb+9t/EhB7uIELIGlUJLL+P5dpYQuEgwAmpG8lisaLIcyQGVVWsVmuktLFsC1PkKAsG+3uYrMC1XQoF6WwJS4FlG5aZwusE7OzuEvkx+WzBdNw6y6KORRgJfM9GqxLX+VOmQN6+e4QwNU79FdInH/LqB7/N41/4M3hhSOl3+Jee/D6bpy9xA5v/x1vf5W8dvvnjn82lg7e9S/D4NhPPJZ0v2bpa8d3H79Gw4o9fndP8NCjewGKxpKtbpr/tR8RZQmhgZ2OTaRZTIBj0BjjpmqZWPH3+koP+Ftv37zJbR7z4/j/m5bNXuJbDbL4AGjzPYri5we6DXa7OL1BVRS8KKfKUUa+Pvz1ACYusqInjFNexiSKf0mnjYYswwGzvYLyW4GbNp1iWhRI3NkBjkK7V+rlr3c7u2uoAgfnJKIEvHixzA2xSlEWB0E2bMSB+avRwUyF8cXW+yLRv/96Ks5Ruf187fhDtw1tKCsugSoWTp22Rk7at3TfefozwHNyhTZnnLM7O24SzTtSqxZVGaciKkkHUvblZBcpWaNsiLi3qMMK2JHVdYrI14sbRYIkQW7ef+4vAmC8sXss4IdQWlh8wLjIuziaMBj1m4ylbG3vEaczcgXQRM7j1EOeNh8zSnL3hPgc/f8RYlSSrGWI65ur8NbYFRWHh+j2q82tqT9FEXb72l3+VgSW5PPkhW6FHXGhOJ1MGW1ttjLe0MUik7fLq1WvssEc+nuEFXbImYZk1XIwXLK4mrK4u6XgujrC5/PwV50+e06ia0eaQd24dkLiK2evPGKFJhcJRivPZNUVVcXk15vLiksVyzTrNKLUB2d4LOxLefvQGdZZx8fIVcZaze/sOV1eXbG9v0SQpaVbATfhVluckaUoQeARh0KrsV0ssW9L1XJooJC8VqzLF60bsuQ55sibP1nzzm+/x4vg1s+sJRZaAURwd7ON7AVVRs1gu8fpDRlt7rM4nNJUh8iNm12NW6wLbD+jqkuTqhLIzpLEiHBGRVSUFEhlGrCuNnKd0jc1gM8JKFaKu8DobvDw/xe0G+KFHusrYHg7BKJq6ZLWM0Q0IVaHKhv3DI3yvy7xpuL+5g0XFcOsBL05fcTUZI5VGNzW6rggin1pYGEsReAHZOsG6WejRNbYl0EBZlghpIYXPxek5TVkRRR2UMaRFgejtMdwakWYlSVpwdnKNbSBeFwjP452vfZ3NnSFVoxBGUzUaaVu4UUhtDI5rs16MiYKQ5XKBkA2OF2Fo0d2L1RxbGAI34L233yFdpfz293+XZBbTVDVWo/Bc+8Yzn+K5mjqZka8TWrqyaLUUAmwBtm2jpbiBk7UxxkIINjc3aBybprbxgg4mb5CWg21p0jRrrwttKqRp1A1gy0LXDeskQ4u2YHCctuugmhrbdVuxdF3T1CWua4MEYbUaBw2tYJOWfaI9m9Io4kYRdDp0t/qIcs3xD36XotHcO9zn/sEe06sxukxojOZqtmCap6gkRrkOcdpgpSn9kSSMHC6XM9xgRDy55nwyZ3q9YrwbYhclH372nP7X3mV5+Yog6uBVBePLJYc7IdlsxjxZY6uUyxdLFl6E+uWf7DNSSt57712OXzzBSIPlWBihWWclQgmq0rS2UQFGKOJVRlrluPGavdt3Ma6PF0VsDPqsZtcsF2usUvPZjz4lX2X0eh1Ge1v0ogHDh+/xwV/9l3+8eHc2/wt6/9H/maMHB/g+6CZnK9xgc3MTbWpWF5dUpca2eigjmU7bIEOammK1hlpR5DmO5+K4OwSdPuOzU8R8he96iJ0Nbr/7DulqRZzm3Lv7Fod37jCfT+HsgmpRUZcpWhpINa7n0Ot62I68Cev6UxQJQZ6yJRuUVbHxM19j/ewZ85MTerdv09SaWlp8fvIcJ0vI9+7DTxUJG3cOGN2+S7SxibIFhdZ0PIvScnjxfMLD4Ta93oD4p36fMeAGLimQXVwQun5LM2xyjm4d4PYH1DVcXUwQP/yI3u1Dev0u1dU59x/eQ77zDZ7/0YecPXuONg2+DY5wWc0XZOuEPM8Iw5B1npNlBcrM2HJhsLvH4Z0jiqykWqcUSfsg1Y2i6365DWPZNlE/IjaGSLZo1BKN79g0qkYg0DfIS/EFvvFml7dpCYSiaoFGvi2RQt+IgwSNbtnerY/6S/VT22lAYKTB3HxRq5vfdePCUKLFJJsbpoEtwPJsev0e8+mMRimyPKfb61A2davd2N/DqyqCsEYbTZamDPs90tUCC4jnM7Sw8H2fIAyp0ozIUVT5jEC5eH5A7QaYUtNom0p6IDSLyYStXkAtFbVx2Lt/SK/vMbs+J85K7E6XvK5Zyxb0URQVu3nC460BawPP/+h99nyPx+88ZmxJmuEW4+mCxeyMjWhEvV5ybzDA3drCFPDzb77LeHxC2d3g1dOPufPWYwYbGxhsLAO5aXADF9np4NUa3ABX37hYkpzFizPmZ5fEiyUOhnjWFqo7B0dUTcNivKBcr+DsJY9ub1FUORdnJ9hG83B3k8z3+eCzZ0yuZ4hGY4xG+BZRt8fWaERoC3SRcvzsM+aLGC+I2L99yO1bOyynMyZXJxxuH3I9WbSK/OGARRyTFxVRp0OeF6RZShD6qLpkZ2cLoxR1XmDqhoODAednZ3iexXJ6zSjwePutN/jAtnCU4PTiGtvygZQ4zwm6A3RjkVcNRjr4YYemKUEauoFHGPp4Tht/fH56hrd7G+lHBEHLZsgbgX3vTaTvoVZjQmeTqOtgi5oGm6jbYzKbs7Q62J0BVVmQxetWlGvZrdK6yDnc2uLRg9s8+uo3yfKEulgRejbhIODumw94dXpOHafQVBipqZKcUmsMGkvaGCGQlkOjNZiawPXIy6pFhtsWZZ5i6gIwpMsEK+ghrSGjMKTfH1CuL3BUzXo+49bhHlUTsnVnh97uFpUQINsU1EYJXG1TZTmYViviSIvVLKWpFFEnIsurmxhogRY+tamoVU0Yhjx64xYf/vBD8kyQNytsz8W1245j3TRgNTRFQmNUGxaEbN0XtNqkSmvQFtK6yVFpvwOhBWVWk5UlSrd23R+7IDAYVZGuK1zXxfNaW3ZRlShj8IIQdbPuuI5NnrXDLrRqOzG6Fa9UqmkPI0LckFEF2BadKMK2bSqlGQ477O9vEkQObiBZnjwnWc0Y7e5TTy1c2yVbLInnU+bTBb1+h3e++haOVbEzGqKTij/4/vcZzzPu9w6gnuNYCscqeXi0QTeQqHRNFIX4JqOs13QCl2W2wvMDLA+MJ7m8muN1AtxsyfHT1zQ4FNlPBPYCwf2jHeaRi+pYWL5LmuVUaUvOVTdePaOhrmE6yRjsb/HgZ77XRmVLyd0H9wlsi3rdsjOqco3ld3CcELsTMMkTBpt9oo3el/cORxB2QORjpAyZ3HqTJ//cv8Kw38MSkP39v8ej3/7PSSuN4yk8LwCj266GH7JYjgl9j6jfp1CG3a0dRge7pM9fMb26xFM9dOCzYdlIz/D4W99FVjmu6xFIw4PtHn/4h7+HJRWeZVBFw3peoJW8GY//KYqE1evXOFt9xk9OGXb77L7zFWSW0GQ5Z+spqRFcx9c41wvOTs/gnZ/87MCz6e1vE+sab1Hx/+bsP2JsyfI8Tew7x7TZ1cLlc39ahBYpK7Mqs7pqurtqptFDthhuZjYkQWIIkiABYlYEQXIzG4KzI0CuhgC3FAsSJDg9VdVdIkVVZobMiHjatbj6XtNm5xwuzCM6k9Pdi/RAIPDwIp57+PVr9rf/+f2+bzzskgiBG/gEDx7x8l/9nCr5bYe15RhEriHOmiftNEVISUcGtCOf69kU221jRxFZGuOlJU9/9nMGgz7zly+4mi0pyhzXdwiMjfAstCsZdHrEcUwQhLS7PaSV0m53CMIQWxqqtGS5iBE0vvekKLFtC1XUWPVvk6iU1qQKLCySqqauFb4wzUXLkhhtkAi4CRjZjkNd19/kCyzRvMmFZXCdG6mUMuivEZ5f//3bGzIMzXmgNpqvhWlaCoz+elNhEEJ/c/yBaM4yLdcmzTMurq5xXJfBcIQbRFxPrtne2eHq4oKLi0sObu3h+z4YQ5Kl1EFIXSkir4VSNe1BD7sVcfTVC9QqJggd8irD1zVt15A7DjgWUb+NLHLsTUy8nDHc3+fW/QfcvXtIvJ6hNyFJpZC2h1EGHxezSbBaIbbQLL/8gpN1zLysyYIQHQhGu7v4vR5/+kd/zOuLVxx9+Yooi3FvbdHb7rMTeNj5kuTqGFXkjLZ3WByd84MPPuDVcsH52Qmd7TGDfpfdnT02QqKxWExmLJYpTz/9NaenU64uJlA3zZQw9MjzFSdpgR8E5PMl2IJLlfFn/+qvqS3Dl0+fQZLw4d193vvBd3GEwZaSTr9DFAa0Bh3SJGEzuWKSx3hecwzx4MFjUDC5vuCLv/1l02BxPebhmvb2mAe+S+A6XE0mGAz9wYDFYslwPMIPo8Zj4HoMh30sseFgZ4+26/EsyRjv7TORDl9cXLA7m/P9N95moRWfbNZ0R0M2WUbP90k3OaeLNYVw8Fptur0u88tz9nZ3KTYF5xeXjLwWBkm3NyCXNnGSol2LIAhwNdRG89Z3vsfpX/8Z2TpFlA7ClOiy5uz8ugkDehqlC1TZAJOqqqI0BlNrukGX9977Hnfv3+Vbbz/g7OqC+bXE5DFCKz54+21++i9/wlxvwLHREsq6ojYaP/SpTY2WAunYYDR1WRInJUiJZTlUddWcM6sKx26gZW5oQNWU6xnzzQa1yegGIa7jUOcbxqMOjx7doygyur0+RVFhWR62lEznCzwhUUqR5wXGFkSOT12VxGlGnGS0uz2KNG+OIE1F6DoUeU5VlgyHA87yFdK2aUUBDo0sqqpqfNdBOD6qSjHSoJVBKdDSNKAeoTFaI6wmmxSGAZ7ns04zVmmF50fUZUldGxxLEEQRq9WKWim0NogKXFcShgFFXVGUNcK2KbICjCBbV7gGkJraVHh+E8YcjnrkWcxiscH222gjsJQmikLsQQen3+PB/iHvvfsOvV5EEDgc3Nql02kRtPsErS5+0MK1PeqqQBUZaZpgyYqeb7h4/ZTFYs7g9g7lj7p0BkP6ocXs9DllpVCVgCpnOAxJ1wmdaIud4ZA0XhH0AuwqJ7YMo50h6WJC5jp0B110vcG1Sq6WGWa9wt2smjZZlfPTv/pLsjQD18GyNOOdARY2Jy/PAUVdGrQBXRssRzIc9BGbFL8qCX2P6ZdfovOESBiur8+YlyWVK+i1hnT6Xcp4QblakGzWv3UND1o+d+7vYFRJV0bkD7/D3/zwP/rm93eP5uz93/7PSKUo4hVCNzIzy3ZZxiV24GMFAb3xNrUQxIsVt3ZGBP0hbdfH7rQpVwmr+YoqanFx+oqe49DTmuX5jAsKHr73LmJ1zvXlObUlicua1bqk/LezlP7dQ8I6jjlohTx49x3WkwXVImbn/gHtbo8DbPxBn696bV7qF4h/+V9x9+PPyMoKK17xVqgIuj55JphvVrQDi4O3HhMIi1a7z/g//o/589EYlGrO602TGFqlBYW0sUyDPTXC0NKGqOWzODpC1ysC36LdH5CtNtS6QcOW+YaySpFFTq8VYFcVIgrQtuTsYkJZlLRCH29g89YPf0B/a8xP/uW/RMUFcZkwubimKhWu61HkWbP1l4J1Vf2WPtdyXaLtfdbFGbbjYdIEkybNel024cayaARRnutg2XYjizLqN272IIShLEu0aJLL+ia93Pz121Pd17/6ekCwpcAIiTbim8lXyAYRKgF9E3KsjSJJUipV4wU+vcGI4WibSmu292+TJht0XXP/7m2yPGe5XFKWBVGrRRFnqKrGlhbDrS3CTo/uzha1cJm8eEloNb1knWYYlaNMAUWC61mYIqfaLLClZNju4BrD0199RLKckSZrHN/DDiPa7S7CcRh1u8RJiKlLBtIw0SU+gjRdc/L0K6rNmqJUvPnht3mwf59cuSTTBRfJhvXrZ5y5PvPrpywuzrlzcIgnLdxuj9VmRW/QweQ94pNT9nf3eX5+0vD72z08z+fo1a+pspyLkzNUBRYSWxrKrKBSGoqSfLXCEgLL9klqwa8//qIBYCU5Qro8u5wzeP2a995+m8vBgmyTcnV5wdXZMZUlaHc7PLh3j2ErYrVc8tXTL1ls4saREQXcunVAu91lulhz+fIlrShAWVFznuz1cT2X+XxCq+qSrddUVU2W5tRlgW1LxltDTs+vaG9tUScZ37nzgNdXZ5xdXfLpl5/TbrV58+EjlGNxfTRhq9snrxXzVUzQG2BpzeXpGVW8wYsiFrMFq+WapDrDG+1R2i0ykeEEAsoagWmeuuqSy0nCZDYjkwrftREoonZEmmvyOsdkdaNnlhKpFAZNVZdQVmzffkxlPDrtNrKOcaXGCyKuri7I8xTb8aCqcQOPrKzRQmM7FlEQNbXiskI4AktJbMuilpqqKNFaNSIiI5HShZuWkDSGbL0ksF02acJysUEKj7o/wPVclPb50d//e4R+U/tN4oQo6qJrQZYVTWDQksRxTJKmbMqCNQohNLVqvnawWC3XuLaN6wsKUyM1tKIWrVYLWON6DoKqebI3UKgKIR16vYBYCNIkpaw1GoE2N8Fnbk4ijcH1XYJ2lyTLSJIMrW3KvFG4C90cBxS5RmsQlo3WFbWuMabGmBKjS2xLIy3IuVEba5CWhfSaercyNcrUWLag220xXcZ4tkPoBRjX5ds//hH/+J//M548fkKv0yXwfIRphmTXspACbC0bW+VN1krbGuFqrB4onSFNjtyz2dnRbG3f4p13QzQutiip3pqRxBOc7sf84pc/ZX8Q4RgLVWd0Oi7a5MSbDKUkUehhq4rcCN577z1UtuByApZRhIHL7f/8f8n+/XucffkrmJ0RTyeUpcGixvftRpCUlzi+RZ42LSOwMBIG4x69UZskXhO6HqcnRxiV41GQmQpDhhOF3H5wD2NcPvjgfdZHr/jVn/85+eq323+e52DLms101dQczW8/gBY1XM5K7t3qk5UZ7VbEcj5FasHWaISWNtqyEH6IVVZUm5Sz/DVFUdDvdEkWK9CGGkG76zOoU2bPz7lexnzx6iU7771F1w5ZrnOKrKaqDdKxwNWo4nfcJFR1hasN7d19zk+n+EKQpjk+AjsueLwV4exFXFzOKH76F+jnx0iluVMljH/wPl84HQalzdZoi7Eo6DgO52fnWP0Rsiv493/6F/z8z/6Cg2df8eZ/+Mf81XaPLwKLgWcTjR9w9OULRK0RN/U16Ti4OLiuyyYrKOcLok7EZDZnvL+F5Vhk8Robg/ZsIt+lVpqFAC01A9/lB9/6kN6bj/g//Zf/JdXljGqVI12fdq9HnuVsZguQNrpWSMvGNeDMphjfb9LiSvGDP/wjLs/OyBYrXj39ityRuELgaY0Q4LoueZ5j2w34Q2lD4PuUZdEMAzdbAmOgNs3UagxYDfIR+RshhGYzIFBKc2Oib/47bVA3GwNBw2wXsvmzbctqwi43rPuqUkjbsLuz28hyipJ+p0+8WVFkGd12i8D3aLUjyrLZonhSEBNQuAHlzj7DrT0sYbEzdukOtjGqoOVIvvz15ywnV7SNRceyEFnSID5dB600X3z2OZb/miLZUK5XWJagMx7x4N3dZtsR+FRJjq8h6rZxLNhvR0gl8F0LU1dcrefM4wz7/IT89SsS10OVBdV6QTWfMQ88RKLZ6fd4+eIFjrG48633SdIEs1wTBCHrwOP8/JzOaEx/exeCiI9+9Tm98Ta/+OjZzXq1GbmE7aB0s3q0JA2gRwhqLfCiHlm2ZL1YMBwMeOvRIy5PXjI9u2AyGnJ8fsFquaHX7dKL+gS+g6wrLs7OeFXk1KXCczwOt27R3R5iW5KLkxOefvUCVTcXbDnu0+60OLx9QLfXZ7VaIWQTREuyFFtI0jRjOZvx5htPSNNGADMa9shqxdOLY+5tbzPcGvDF02fMXr3koeVQb1J2+2NeHB+zzBVFWuBHNXG6INnEJPMZSwObtMDxQpbzFR2v2zjrXYWrahabNbkQ+LaPJTRJvkJXJXEWUzoO0mqqhE7QokwTTF2S5zGO5zeBOqMwKCIbtnptWkHIZrHi9dOYqD9ClRWBH1GWKUcvnyOFaCyqdYqwLYJ2gOM4pEkKwlDrJsSbJM3P3dereIG5kTA1U3bTCGi05MvZZfO+ki7tjk+ar8gUPH7/O+wdbDWhYMumrgyrRUwr7KDKik67Q5mmdDod4jTmajql7dhUdUFeloydkOOj08bfsj+iKhPWyxhVZMTxmvl8gW1btIOIKl+B0eR5TqlKSt8hUTXQmCwbcmPzP6C/iSkZhJSErTabJKeoatr9IZt5TJEX6No01URhNZVFy0JIeYOobrYfGxR3Dg9QtWG+TijSiurGydBqRfi2zSaOKfMSZRSbVUK7FRJ6Plop+ns7/Hf/F/8Z3/v9P2C/36eFwGoSUQ0ECIG84VHEdUkNN00TeaM3FuhSYeEghaDV228GDCzKQrNJ1ziuxLYiWoMOH/7ebQ4ffo/TZx+xuHyGYUGr5xBvCnRlNWl9XVIkK15++Zy4PObtNw6YvDphNYmJegPK4y9Yz08YKsX12QTLNvieR6vbxokE0jIcPryLL0M+/+g5V+dzhBT0xj1G231W8ZJAgsTwxptvcnryHFdt2O20CVqwSCs2suT+m++iphPKy3MiYVEnvz0E5FnOchWzrgXlbE38+vS3ft9YEuM7zDcbdnfG5JsVo/EWWVYilAYp8IOI5XJFPwwY9noEbZ9pkjBdbFDrrPn++y7hfMUnf/VzTs6nlEZQ+QG9CsrcptW/yyIuMGqNbRv6XYux4/Jv+/h3DgmtKKI7GjFJMnJlEI6NYzss6pq/+/RzfvHzj9jYkqOLC1pVwfZ2l8UyJkotHCm53mw4/+qE0dYtVnYD3rG2hxTTSxan57SiPmOVc/q3P+Wd8pJ/8s/+Cf/Xq0vUq+cMb+1w9voclSZUVUkWxyyLAj1Z0xq2cVsBmRHkV3NCo0jLCrfbuQnWNGf+y8WMUX/Igwd3WU5PGbQ75FnM3/3kJ4x6PdZxQVIaVmnK8irDEQ5KG1zPA1tid1tk5+d863/4n+DvH5KXObpIefHWe7z8H/yPkdpQVxXD51+w/i/+dyRXV81T/k2wUGrd2LpE4xRX+ms2gsHcvHGMVt9U85QBaZotgyUkBm62EIBloY2hphFPVcZgZANPaM4nRcNo+ObCKL7ZTliOBQguL6/Iy4recIAqCywBoeeRJjGL1YpOt0t32KOqa7TnI1td9h6/RWtrn267z4f3HrAz6FFahnyzQmQJb3zvhE8++5hf/tf/gpHrNtITKfG7HZI4YzFbE19NUXmBpQytTsjBcMxkOseyJJFlM5vNuB34BK0WpSox6w2rrOK0TBn4Lm+88SZbd3tcL2Z0en2sJObdg0PuHd7ik88+5vXz5zhZxjRYYaThyWgMSYMnzYqC+ckpTr9L1XL56m/+lu/+/o94lV/ieBF/+Td/yXy5bpDQwkLpGj+MiDfrpvJqCaR0ENImrWswhu1ul8d3nzDeHrOzt8ObHzxEZjHStXn7gx2KNKHlBSRxTInBCIutm8GtLhuzYZZkXLw6Jk4S8rIAKWgPBxzePsSWhvV6zWC0hTGafr9HFAV0hn2eHx0ha0VZ1nS7faKwxWevfo0fthl3erT29vjVp5/w/OyMjuPw7sMnXI2WtKMuq8sZn58doV2fUX+EVit0WdGK2kyvJhSlRguLQkGVl7TDLpura6r5Grc3wLguuipotTrU5Zq0SDE6w9YVla6oKkPgRFSVxm9HlDciMAFNXVZYlFWJY4PjOYy2ezy4t4sWUEhJsoi5vppRJxlZHvOzX/wK6Xg4VvOUG7Z8jBDEm7hpYgjRrOBvjvC4YQdIaSGFheP4WI6PUYqiyJppgWZI0VIgZcNsdD2PWhS89+0nWE6z9CsKhcEiyxKMkmRZxmY2w7cd1ssVq/WqsfSh0Vh4js/keorGImq1eP7qiDJbE1gOQlVUdXFzs27YJu0ooswy8jTHCV2EZVGpkjTNQBuEa2EBumrstI4jEQb8oIVjO2SFwrE94k1ClmWoWuFYNpYUTWXREkjREBJlM16glKZWUBQ1ZV6Sxo0BUqvmOhWGI1xtEEFIWuQUVYUlXdrRAG1sUtvif/q//l/xvd/7A1rSRRaa2pUoKaiqiqos8f2w+fpl0/hwhaHIU6Rr47nNoLGp6sZPUGlkpZnMrwj6fQpVs4ynRGGIUYYqKwk8H1kFvPHO3yO785DXz/+GdRbTarvkywzymtliiedEbF6fMxcO9YM+PdsiX8cUmxSFJplYVK6P1qLZFFQVG7PBxDUaTbpJGPVH3L4zwnYURVGxtT8g7Eas4hXbUYQrHbLZknS6oKjn7Lk9dF7iJYoCzWX2KdVizer6jOvrBSr5mIf/+f+I4dYAR8L8o79DSYe3vv0hZIq/9X87s3Dr1hbf+c49KqMQak1db6CoyOOCTbKiNRoTBG2y1ZK2VEhPsHl9wevnr7m6WuFaNkKDQjPym432qmwyb4ErcGrNq5ML8sWEduQTtjW6KgkDDy/4HYeEvf09gmGf9WSKE4XIWiONJF1sSJA8S1Ke//ITxmXJ+997j3OdsTXo4acJwnJpO5KZMZxfnBEdbvPq9ISeVbM6Oyf2Azztgu2TOj6nJ0fsHX3J7737Np+bmDYF0nEoBFQaQjfA7/VIJhPyLKM97KNvHZBPptRlRiYdSDJkFOLIJiQ52tlhvowJUNx58yFBr4f2LdYvTqmWG9qjEVlR8fj+HSbTOVSGyfk1Udhm79FjJvGS7W6b7b093FabdSxYXF1xJSTnv/ejb75PXuBz8PARJ6sVui5RdUNbzMoC27aR0qasVFNLalKKjZjG/OuDIGOa4eJrqJJR+mZIAGyB+03iuAZhYaTEchy0rjF1dfPGbAKO2miUMVhWw+yXollHnp6cYNk2rdDjaj1DVSUt36cqazyvSdAbDLdu3+XN7/wh2/eecL5YkuUl97a3eLg1RgmLxWqDWSsqY+ES8ke//w84PLxPkW1YzhbMLs9IlhO0kvS3WzCbsihmaGloj7eosREKnHaIUym2RtvMJhdkL+ds7W/R8lu0el3m84Lz62vu3L7LfB0TtruoLKbvBww7LVjGPD64z788v+ajT1/w1q1buFbB8ypn6/4BZBVlbTiZL+hXNbfu3GXvw/dJLZuW0wQN8zgn8iN0bajqmrKqmzZAWeGFLpVSVKrCca2mo++5OCpj8fIlydFLkp0Rhw8OufjqJf3xFm4n5OXL5witCKMQr9vGbbVQpaIsFUmSkeUlpVII2aTOd24dsLe7TZmlXJ2csElWtPs9uv0BUtWUVUkYBrQ6LR4+eUAgHY6ev2S7P2RyOWFve5eTyzmVlVJPvsRONXFuOJ7MuLicMtrZoZIWX15d0e6PiLyIl6+OyADh+/Q6EXYUYRubMi9p9ULKNGe9WDZPp1YGZQG+j2U0lAWh7WPqElnESF2j7OYGKC2bqlIMwwiDZjO7BiOas30hkciGNCg0H/3sr2nbLg/e+Q6Xi4TLi2O6gY9jezy7ekl3axvLcri6PMe3XSwpSdMUozS2ZTU3ktqghcYYiec5oA2qqjEK8jJDOk19UN1wBRQKhEYKB61qNqsFnX6Xb33/PUbDNkYrpB1yeb1AYaNqw3iwRbvTJj89RpUVq8WSi8sLAsfCVo31Ma8VUbdPWVfMz85xHJvQC1hNF4SuxSbZoGrVWFgtQ5okxIsN5qbSLC2LoihR3FD+yhzbEniRQ7vdRusKx7EAj9Uqpyobs6NSGima45Ymq1RTqxrPDYi8EGMaQFdZlRijybKKF0dnIKymTmc5eChMWVGv1ziuzdZwgLH6HJ2eUdU1QatN0Qn44e//gN//8FsEytCyLZQGoQSi0thGYts+plbUWhMnCVXVbDXRNbKoSEWBbbvNUKcVeZXjoHAtQ35xynx6TUVFZtk8fXlEd7DF1u4+4+3tpi3XucW77/4pVW7z9Nnf0ulF1IuUWVIQaof1YkPvzYcYnREMW9y5NeKL4wmVaoZJVSUI2zQPULWh1AVh28GLfMq85Pz0DN+VtLst2r0A11NUZUY7alHkKZtig+sGtDpdxu02eXbNxWLJYq2YT6aU2RHScyhVQq0NgimPfvn/4s037rC6vmYdF1j7u3g6xu232b+3y0e/cb+VtqDVDZgvl+RpzmIek6YraiNRWiKtNb7t0LItLs+OmJzWsC7ZzGJkCWul0AZcKbiuJU6rhaeaYc+2JK8+/YzpZkMgNU/e2EbaAsu2wbVQ//YG5L97SOgNulzXG5jNcR2HNN9QWhbr6xkd2yB2t/hIODjJhqe/+ph3P3wTeX/I1TqjTDNcr0fZ9oisNnktmJMiZjN0taK/2+X4k2Na924hRhHX65jF4pK6cPn+D97j15+f4XouNZC7cHVxRNtyMZ5Fv9uj1wroRl02osRxRsQnl+x1HQb37jG/vGA8cAhEhbU7ZjKZ076cYnV7/M1f/xRfKepc02u1SNoh5CXb3R7zJGa8u8146za+0+b3vvceryenjKRFlW1IyxRvs8GpfxthWaxjAiXojLfZLKY4QJWlzWTtNNAkEUryoiBOUzSigSI1kMJm0hcNdPnrCqUyTfVJ2JLW/hbf+8EPScuS6XRG4Pq0u11qrcmMYlFVvCg1qBrHQL6cY3/2KeLGS5HHGa1WC+HZFKrg4vyMw71t7DAg14YKwe79+xzcvUc/aPPB47d498Mfc7FZI9Yl7Vt7xJbhy9cn6KwgarUZ7m6zSBMiJWiFLf7kH37IdDVhPbtG5zHnp0dcnl/iBy1W6xm//Mu/grTk1t07tKIQyxL4kYfnuKwMOEGbMlEI4eKEIeQ1v//eu6zyFOP4fPDmO5TKcPb8Kdu394nTlHi1JFut+OGH79PxfJ5//Bl9S3Nw6w5FrYh6A7787EsiN0SnBV/96mP2Hj1GBiFHn37McrYh3qTUeYVrOdi2jd/qkKxjfD9ESokyNZ5joWjMlsLAujLEqmTQDXh09zavZ9cUvuDew0POryZcJCWbxYog2LBtJOOwh4oiooM+9nrDIM+pVM3+9hgLi+n1lNfPXjYWTUuwtbvPYDwiCEM8P6BQzabMj1N63Qgbi1YQ4nkBeZwxHIw4v55TVgVVrlB5SV5rKstCUzOZL7CDDuOtXapC8ez4mLVulMVjz2e718d64nF2esnF61N0WVIVGUqVzVpeC8okw6QWWBZVniAcH4nGmAItBaiGAlhVNa7lsllnBFGb0dY+q+UCYQx1kWF0jeN7yMBnGsfEyRqLir2dAf2OiyhKrq9nlGlKVWRM19csJtf4nt1olo3Bi0IwgrqssWynucmapnkkjW5IpOYmqyPAcezGpyDkjVK52epYSIzWRL7kD77/LURZkWuHF0fH+E5AkicUShG6Z6SbDYvNmk4U4XguVZmjS4MrJUZprqZzupWg2x/S8iRlnnA9WVGXJWfLS6QoiTcpjt1s/1ZxTF5VOJ538zBgSJVCdj0O3rjHwd42q9mM9WrFaDRmtVyRbGLWq5K0UGhtIYzEtppriWVJyqq6ecYQN46FFrvb26iy5Pr6muvJglILHOlgLAtpJKqsEUrTDlu0vBBHGqRtISWEVtOOWiZLDt55k3/+z/45jhBIo1nHMdJxGyusVs3WA01dFuRJRl0psqTERbKIl4z7PQoU7eEAR9dUmSEucww1tso5ef4pTz/9hKtVSqwU+7du0fEDKpWzKWJ6rodQkjwz3H/wHqvVNXV5garmXF4vGe71EG0fzzJUtSTqdRlv9Xh2Pierm6NY2xK4lqAoDKjm5mfLRrqlbQeNoTKKNN1gS4FjGWwvJMsSyjLDCwLGoyGdIOTxfpflqSKNC5RparTZWlEJifElXmDTazU5iqPn59gCHtx/yMXknKzakK4T/I//gu/87/9TsjwnaLd5O7Tx3Q6Ddsjp6orYFPRu7/Lm43ucvfiKpy9PafXaRIFFy3OZT1dUeYnf9dFZhS40lmVTZQUmCBju7JBOJnhC4/Xa6LqiVZTIKqdAYPs+rmVob++TL7LfbUhwojbTk6f4UuIM+mSLK6xWi83pFYENqixpd9ok8xnXy5hf//wTvvsn32ZnZ8zq7Jw7u7fohy3OLhZsNis4uqSrSqzIxsoynJaLvrhga3fAcj3n7OSEww9/wOrFa4bjPl77kmRpIYWg7XpQa7K6Qi5WpJs5H77/Lu7hLq/jmImpWS7X3BY77L39Ji8XU+LLC/Zu91FbPVbHZ5jLBdu9EVm6wQksqvWKdrvF6+dH3OqNCFyb3u4O87hkkUzQrsvF6pLF2RkicNhIgZiviNer3/o+5dM51XTO3sNHbDZbJLMJs5MTdK3JNimVlWM5zXHC1ylIcwNCMObmbS0axLNurm1YUmIZw2Briw/+6I/wwuZc0N3ZvREyFWRlQWQ5tB6/xeZ/8p+xuckxeH/+L9j6Z//BTddXYFxDLWva7QgKQ54kLNcb3vn2d3nvR3/I3q1Dhlu77OwcUGvDcrnhzz75iNPFnOXVJbfHWwT9HheTGWq+4Fvvvs3+cMCo3cLdP8R3fFzfx5Qll4uXhL7D7s4d3n33O0jHYpmvufXkMacvXvPiyy8o53OErtnZHuJ1rAZ7bcC4Pv3hmGh3xMeffsbLP3/BrU6XR9/9Pn0/4PzkjJ3BGNt26bg+15MJV5NzvIXk+996h73DfaYvX3D/ziGZMmQI1nmJJS3Ge7uI9Zqzq2usuER22rTyBmlranWjBS+plaaqVXMmrQzCclBopGXhODbpOqblOwhcxsNt0jilSDLefOstXn3xBZ4X8eSNt/nbzz4nLROUVIy3O+yNd5qWhB5huzbr6ZTjl8dNQDDJCFstxod7bO1uIbViPpviy5CwE9HzIzZJzvXVJZ4Ax3JRtWY2m9MKgqaqpiriyxV1RfNEWhZIXbO9v0Wr00fgsprMWK5TlGOT5gX9VhdV1rz68in3nryFHtZcvnxNnsbUdYkyFSAQxkJgMKYG3WiHtZ02zV7XojIGSzZJACGa6G2ZF/i+z+Mnb/Hi2Zcs59MGMy4EpW5u8LKqWa/WXBy/pLu9w2Qyo4hzJrMp15fnnF5doPSNB6XSICRhK0DR+Me0hKqqcSwXpKRSisC2qOsa23IRRqCUIgh8RNls6nw/xHF9kiID0Zz9b9/do3Ylry6usYjIMsWKjNVyzdtP3mS12ZDXNY7tcnZ2Thi49LodTK1I4hQDOGFErmF1OcFzbPLNClPVzKfXlPmCIt1g2y4YRaWb41AtDKWucYVLZ9DFjuDtb73N/t4W/VbIsSxptz0QFh3TYr2KMUiKUt/8bNqNhdVoqlI1R5w0TH9LSrqdDr7XVLbzdMNstkQZgedHN3jenDpJ6HWabIhrWziuzfzskrzKWNclnmNhNmuePHhAgEElMdeFYpZkbA2G9LyQRRoTz+fkVUHL81nMFqRJxtHJObXWbMqc/Z1tut0Og9WCnWGfqlZoIbElqLpESsO8Skg8jx03JF5t+Iuzn/BwveLx4V2qQUrLd0hWVxTZokFspxWXsymW5bNcJ8RS8eH2sCFI5gVB6ODaAluqZssiJEWuKasmxyKMIU4KAq/N1sEhwpQki0tMmaO1YjGbIa01lusTONAKu2zWE3QGX6wucHROLX2MbagcQe01tl9qhak06XJDkSY4ns9wNOTZV8+RVoWqSsq8JAw2HD7/iqwoSLKc19ikW7uUpcGLOtx7+IBb9+7RtivqrsekG+EGzVG4F/XRyxxll3j9PjKqqBZzPMfDCXyi7S3WVcnOw/vYoUvQbePaNslizur8jCBo8eDxXS6ff86g3cXpb/9uQ0KqLep5zPDgPpfrNZFlgRQUZc1ysSJbx+wNu1wtW/iRzzxOefHxJ7z5h38C4x0mKidwQkw94WoxwV/l5MGE3s4bXH11RP/JPS5++gWH72/xdG/MfLNkSM35szPu/2iH7naX1fU1qirJ4hx/OMAaatZXE3xRkyzO2XvwAc9fr7m7v81+OyKwDVG7BaqFrn1m0zMO7x/y6Txg9eUzbj95yPw6o9sNWZcZfdOitzNks0rwgy7ac7g9vsXZ8TnT82OkY5gXGavLC6S0CIoaO/1tsZUdePi7Q8LtEakqEJtGrXwzDTTVr5rm4vbNnPANKumbX0spEcLcnFtqHMfmve99F9sPyGrDZrNkWTcrJeN76LDF1eklaXD+W8Qlr9dn8Ic/Zjm5wrw+xiOnzDI2dYlrO4y3tvjW7/2AP/6T/4D9e4+xkci0Ql4ucPp9fvHyBa+vrprVa+gyKTPcFbxezbjlerQ8j/nFJXWZY+oaB0lvNCR0JFvDEZ99/jlSSlzHY9hrwSrhyb2HvPXm2/zlsM/RRx+xvrxgNpvQ77fwgVwoWr023X4Pxw+x7IC14/JstWJ4eUHd63J9ds7Ozg7SgOu5bG3vYDkWZyevKLKUu/du4xQ51SbB+DZGZPh5TS4M19dTtno9Du/ustkUzOdrXh+9wAtcsiShrmuEsfAcgWVZTe9eCjzbxnNthGVRlhV1XVEWGkuXHJ+cUFcbvved9zk/ueTo/IpNknJ4eI8ff/g+rmMYj7sIS7I4OSW/nrNB0btzC6EUlufhRgH7tw+4ffs2nUEH13epy5LeoMNwMMR2PNKsIk5KwqjN0xevCb0AakNVFPTbHVabNXFVUVuSTZKy2azptEJUUXFxcsx4p0bLAOl5tFo2RydnlEmKtgKmWUW6SQmsECcMGziYBMcWYJo8hpQOqjZoVaJ1jbSbLr0RApQNRqGFQEpBXRdUVUG31yVezzg5KTFCYns+KsuwHA9jOQ2ToSz4/MvPaXXa1NJCSofeeMT55IrFconWmqoqsQUoo7EdFwuJUk1z5xuCqQClanyvqRsrpYG6CQAiKOqKMIrI85yibFgGWkmQmvG4w+//we+BbZEUmiKPyYqaqqrY394hWa/Ii4L5csm4P6YdhmhdkyYZF6fnaG0YtCNsBOl6g7R9fD8kLTV5VpDlBUVeMrmeYluSqB1huRC1QvKyoEYhbcHBwS7jrcdk2Ybr10eIUY90tSBJGo3w9HpJGPTIUISeS4EiLxsnjLRtpDGIugbd5BCE4+A5FlWZU1qCLM+xbAtLSPI8JS8bRLBrCdqtgHGvD0azTuNGYqVKMimwKoXl+uwd3uLjTz5CPXmHChvt+syWc2I1o8hyijQhzRImedFkn/KKy+UKbBtHGbJeF9tx8MKQWZLS8j1sx6HMEqokJghb9L2I4nTG5eIE02vqynKdMVutWeclLgqHirJY0446xFNYVYrd3T3iyYyH771BO/RR2ZpC5bRbHlFoU95ks6pCoVUT/hQWSEcibJtOf8Stw7uMR2028zM++tufAU2mw3UdjARpKlazK7qtHpvM4Aw6zEpDf3eHs+Q1ohfSG3qspnOEqfEcG1MbjITFZk1VKIQscYMGkIXSeLZLXRRUaU6d1yRZRRDmfPjdb/P5F18g1gkts0N8ds7s5Jit7piw28eNIrJKcbu3T1Ep8jxFVgXbWyM8zyIKA8q0yRp5UcgsiSkrg76RmfmOINmUzNaaqLXNV7/6gorfEaZ0PlkgsxonClm+esVeGJLXFVrB1XxOUBRs9bcRe1sMt3eYXlyDviRfrSmzknC7xRcvzrj68hl+nZA7MIkz2kqRaIGzXOHdukV+/Ip7Tx6gjhR6MSO4vcvm6pqHj25x9cVLihzSLOfBzi5b997jZ3/+Z1SrJbpM8YzhcHeHMj7l7HLJ5aJmR0Zsb9/hImujVI+Lo1P6O9tcrVI282u2+n1ktaF9Z49ivuGNNx6SbRIKbYjGuyxOV2SrGW0H9m7tMtvdIa9rynVKbVusit8+bqiKnOLohEG7y/r8imQxJ3BdyrIC1QiitOZG8cw3jQT5dQDh3/ChBVhRRLC7hWm1MWXNfLokuncH6TkM/ZBbvQH1B5K/Kip+MyfbvXvI9//T/z6bk2Oy4xM+/r//PwiEJrIEkZT8+E/+ff7eP/pHtKMOpVbkEtLNgrZwMaYiK1NaWhEIia0FW7s7HBU5g34fu6z585//HFfCsNPCswWW0exstuiOt0BVlGWJZds4tstyvsIWDpujCyzPY3d3n/2DW3z807/GWk3Is5hWv8dwb8zt+/eIHBscl4PhDp29QxaiYppl5CdHzK4n+IGL8Fzaroe0bHZ297AtcH0fbdk4jscXL15SW5rDB4/JBSRKUaoKZnNUr8er5y8pa8Pe7hjXcRoraKmoshKtmiMaIQS1UtRKUeU1juOgqwrHkjfAK0lVaXZ3bvH69SlZXnP/3hNc12K0tcOLl88wVcpy5iODNq8uL8nilFtbW6h5Cp7N/tY29w4PKbMEl5qWLVkvZpQaHNtms1lT1Zqi0CxWMUrV7OztES9WxOmayGsaM2meoWtNt90mSxI8u1Fb7907JF+vqYRFhk1lDC9evWazSqhrzSZI0a5LWSpefvUcNwjQSlGUKUbVVLXGsQW25WA5LjU13CTlEQajDWVeoBFI20UbhVENyChNN3R7PWbzBZZl0ekOsCwXy3aoa0OynqKFYL5acnF1zv2HD9nau81ynXA1m5JXFcbcbJiMaSx7pglUboqiOXKwJKoucT2LKPDRVUldFlh2c94upYVl2xRFznA0QhlDmua4lkUgbAw57735gL1RH2MFyNpiNV9RFyW7gwGb+Rzv8IBNErO7s0eR5FxeXDMYdMmygt3dPV6/PiItS+I8xw27VFpzfHXJZjGDqiIvcrI8w3KbY0cjDI5jYymLMPQptcK2BWWe4sgOShvm8wWv5tekyYb5ckm/P+TW3j5ZrEBtEEbT73WZzOdkeYXWGt/zkEJSlyVCNqK1l69e026HqEqxXsdo0yi3LdumrHKM0XhhBEaTpjF5khAnG9ZoiEJCpbAdi7tPHtALfMajEVlV0I4C8jRDui5a2lxeXLCzvcVkcoWqVWO6Xax4e3ePz1++YDTeIs8yxp0eV89eYt0/ZKFrbh/eoa4VjuPRDrdoRR3Orz9nUdXE0yknZ1fcvXePWApsadH2bEyZkiRL2iGsVhm3Du9iuzZeENKXGpNnCFdSZTF1Jen0Arx2i7KomU1W1ErgSI3rQRT5YFksZ1dcnHjMpxaOqGn3erR8F99xqesay7axnMZeW+YZlhtwdLXEbYUsT5sw+MM37iM0HOsUR4CpLVbzFFd6OMKwmK7xI9EMdQgCz6EoSowyuJZLLcHthZRlyfXkktGoS+hYvPz1R1TrDdeTDamlaZVwvZjj+D6P3nwHX1pQgzCNlbdYbkjW0Ln9EMtvMb+aEoYhtuPS29lma39EfH7K1dklV09fUhc59WiP8d2Hv9uQMJ9OGVoW2ih0kWO1uxRaNxYwx6HtOITb29ze3caxBB3XYagDxKDL8tPPOdw/IPAF+4c7dD2LsGVRrJfYdQmDNuWrS7beeZfplye8F9hcdHYp53M6t/Z5/ctP2fn2FtGwhawqRsM2vqNxQptvvfWIniUZ2AXz8ytebhYsjk+pShfX9qhaK+7J13Q7Yy6XDqvrDfvRCLYHyPWaduhwlebs+jbOuIsnDI7vUicp9XpOKTWVKFlNV7RaIXdvHZLEKQtlyNcbrL/5K7z/5J/jCnCFpHr5kudPv+L04pK8KjG6gbdIAbW8mQNuZoGbIsNNQNH8awrzDW7ZumkxlBrcKEJ0u1hhwMkXXzEYDbG3hmyylKTIOTp5zSAIefjW2/ziN143UVW01iu2Bz3q0MX+J/+ERCuq6wveH495/w9+TJyWlJMzrMAjdW0ur69IJzOMNrzxzttMgpCXqzm+DZ7v4QlNHAtenp9TJinFZk0/9Om1AnxHsilSbmvF2WTC1eUJd+8/4OL6ipcvXmFaIYvVElcKnNDj8NY29959DzU7Jzl6TSsIEGVJf9DFVZrCgLEEzz7/NW3PYWd7jGzZPNi/xaDXZrla8snzY7TtMxz0CBzB1s6YOMk5eX6MLjWqSHj9q0/xw4jDN94kXS5wZRO26gzHSNuDiyts6eI4EZ9//pTKSKq8bJ5OpcRxGhCOEFDnTQjVdS2M0lS1wWjFLz/6AikUnXaXPMmxpEK4Hq8vLui3PIoq47AV8f03HvFyNSfyfA5HPfZuH1A5DmWZYQU2ia6Iz88oypJ2q0O73WY5nzObL9jEGbWCVjtE1wLHgsBxGA36NxTNHKkVlq4xZcH2sMdiOiWeT9keb9Hf2mMz33A9mZDVFaUwKEeSC0OZ5qi8oCxiwqqkKlN0VeG6NlI259w6N7hegDG6ofjRMBKMAdt2CcIIxw/Jkpi6yJF2YxJMspxCC0St8H2/OcqpMgwSz/UpdElepBwfHzG5PMdxA3794jXPX7+i1g311LY0RtVopamq+iaNrxqPgZSUWqHrCseyyYumSSQtie04aNMo2mulWK5XFGXZbB20orQFt+8e8P4Pvk2B5OJ8xtUiZp3kJMmGQtfsDIZszq7Rpebp2eLGuyJJ8xKtDZs4bqyIRckgbLFMU9ZJRlUWUBUoVWFJxXDUpy4CFrM5dVbQCjvs7ozZ3tnmxdFrJHB5dkY8vwSjWS5m7O6OGQy32N+/A8bi+fMjLOnTCiOqArIsxdQ1QhsCz6PbajdhyDz/5npS1Aq1ybBtB2y3ObLRNaqoGgS8gLIoWK3XbMwaVVdUqsK4Noc7uyRFxu4b9/njP/p9VpslUbeDJxw+f/aUnVu3KWYz1tMF/U6PX/zil+iyMXZOpjPqWqHTgrosybOM/qDHZ09/zb3799ne28W1LMqqxnFdItdjPT3n8Rtv89HPfkGaFtjGJpcWv3j5gjeqpkbebQX02j6B77JJNgStHkZvbgyJbcrlkqyuqYyh3e6y3JQ4gcvezh7PvnhOFFlYtsCSCtvR2LLE8Vw6gY9VboizEj9w6bQ7zTXJaDwBdVWi6iZI6jgWk9mEGouWAd9A6HpUcUy31WJ32KfIC46OpySZwfENlm1jS4vQ92mFLkYrXFuSJjlVUWFZNpbtYtmCrEhZTK9RqiRxLHpRRJWVFMLFcl3izZJu6ICoUekM5dnYdkWv00bUAcev101bq5My3upjjMPVZMXh3QN0WpCuF8xXKYkyDAOP0goRdz7gyh3/bkOCbTSdcR+VJ01QcDwk830C16U/HhGkBe1Ol7Pnv+Zuv80Hb93n+sqlQrCzN6RMEh7sD7isDT0Mu7ZmIQxhx0PsblO1+wQBWHu7lHmC3W0zv37JrVt7ELi4xYI7d/e5SlLyKubdvS7zvMQObIQr+Fcfv2Db93HHA4xwsEKX9bogfX2NXyu69wJanZDFvE1yPWO73+b6ckqurrECn3K1RPb7rM9Ocdotisk1W/sus9DB+AKigK+ePePFsxcsixylNW5VY46PcU+Okc27EU9IakuSFzllWSClRjQ7qgarqprh4N8GtRKiqQ02xw2iWeFL2WQaqhK/ttgeD+kFLS7jhCKrWBUZebxmWFVE7d5v/Xm6KvjZeIfC8/FqhfPwA4Yf/yWP3rjD9/Zvc72JuXp+Src0+F0fEQYskg3aknhoxp7Pu4/e5D0016dnfPqLX+INRjjrhDzJmE7nxNMZZjCg2CQEnk1dlZR1Qa/f4e7hCEHBF1+d8tEnX5FUNdGgx2hriF+VuEYzGHQ4vH2fpbRQqqRcLlgs5yxPzuh3B0S2oHQM83zD4tfXvPnd7/DFsxfoN+5TSI+/+8WvuJpt6He6jHst3nj0kNJY/PxnH3Fru8+bH7zB0cU579y7Q7FZ0xaCuw8ecH45RXb6fPbpVyTLGdpyWa83+EELjE2hkhuGfY1lNetZcYOnkkaTJRmeFyBdD1XXrNIay2g8H1IjGI3HpHmJrA2D/ojx/pjVZo1QijcfPiZoRywnE65mE3YOb9Prt3CtJkC3Xm+wLAdV1FycnbJeLQGDqnIEFqNBh0En4ur0ktLUtFstzq6umpqtZfBaAX4nQts2d5485vlXT3n66ohDXIx0cV2PVq+L7Ggq20ZIGz3bgJTUrs06i5G6QuoG+SttvmF4NAwOQ13VSBts5wYSJmXjAFEJqiwbpgeCpKyQCrTl4tgWeV7Q67aZXl03NwfbRgsLLSWr9YqjF89Yrtb83a+fskmTm01bEzy0bButapQx6FrhuA6OZeEIgSskQlUUdUldlUghkJZ9o1IWzfGJbZGmaQMLshp5W3vc4R/+h/+Abr9HlQpGvT2urnOo13Rcn5YfgDZsVgmbXLPISjzbZrOZszXqYQvBZHYNWlGaZnj2wjZFVSGFQVACFaNRG20qnp8d4QgH3/MY9nt4tqFI8qa2iCCeralsjRU4jHZ26Y0GWLbNZLrm1YsTbMshatmgJa0wJPDEDanRQxiDLhpleF1ppCWwbEltbGw34tbt2yxmc6aXl2Aa5bMlJJXWlFVNVSssy8KxbVKtkUXJ9eSaxx+8w49//EM8uyZwLVbXMyI3593Hb/Ls1TF7nT7rOONkHlMWishyePr8Fe+//yHPX7ykLBWeG/B3z57yTujy+M3H9FttpqdneGGI7ThIKbClix228KKAt7/9Acd/8VfMVjGqrtkZjolXMeu0II19NmsX21KEvqEd5Gz1XFRVUcVpQ8F0XMQmZVXWzJOMvcNbtNttHj054OL0mtPTeYO1lwKsJl9jcoXRjbMirwt0UYJSSCnwPbcZKvMSbQzz5QrHcuiGPtlqxiQtiLOCVtsnvbqmLmsWcY6xfaxQMFttsA3NQFvUGOVSlRUWDkIKtIDFskBIxWhoE9iC5eU5tmvjj4bUlsP44AC3PWC6SnADD4nCti0co3CVwbYdLGOzyjXO4C7DLR+vM2RSStbhCNWRXAkHe7ZgcXLGdDZFd0fU43uMhlsov0s+T363IWEQ2HS3BlxO5mz1+5Q0E2o/Cgi6+1SzJX7gozCsNhu8zYbx4SEX55fsjEZclhbrly/YGe9xfnHN8ckJw9BG6wHrkyswFjs9l8H9x/huTaYspq8qtuOK3qhPNp3w7qMnPFMlH97ZJT4+Z7XW1L7Lq4sJrXaXoK7otfpU45zZekW7HYCwmSWK/PiEvf1bpMMRq8vX3PNczloBm3TBwfYh1XLOAEGlFWE75OI0Y7vK2O9E+Ld22KQ5z/OYeLa5sTk2P1wlhlBBKQUJhtBqOsFZmaOMaRwNSmMLgbi5UGnAgYYUdyNvEoDREk0DepGiCSOJ0CNyAnqDHtudFu1uh17YIlllXJ9PSCwX6gq9KZjkMfmrV+x/9hHDbojyPaL5GZ+//T0WgyaMYpcF//NXn/KHj+/ja4uvZis+f3GKtYzpdFyMKvneB+/zrR/9AavplOV0xuLiEs/1mC6XFNqwupyymG/YLBM20xnJ9ZTaD0grizJVzYq7G3I9vURYYGmbi5NT4vmKxdkl1v4O89WK1u6QnXaIlWR4qk2v16Moc86urzFFjW0Eqi6pXIcwcNh7cp94PierCxJTMlnOiStBnCScnZzzdPkVt7bGHD87ZVVqLk6u2PH9JrUsLM5enuC1HM6WSzK/xWyx4WKx4dnZKeVkSrzJWJUGy21qkEoZSlMDGq2b80Otb86/bYF0LIQjsbHIqhqtIPIDrqZzrqeXtNtvY3f7PPjhH1Cv5nhOmw+/8z5fvnrN5cmMgx2XWwcP0UbhKsjma1Jdc3FyAloSdfscnZxQq5IwdBn2u+xsj8mLksCRmLqkyDOqqsEcW5ZFVdXookKUzQBmqooySbhzcEi8SRlvbXMxX9HrtWkNB3idDrXvYUuPp7/4jMvjS4TVJN3duknIl0WFsORNw8NQVcWNoKzBEjc8ENmo0qUgCAK056DqmiwvUMo0+nPRdKvyIr85/w6pypIkzVHKoAwUtebZy1c4Z5dcL9ZIy2m2B3XdUPwcByWaBpC0LVzXRZcVyyRBl01wTzoSz3OxpEVVKZp2cVMN9G2vyUtgKCtFq9vhv/WP/5RhFLG6XpGsFJPpCZeXM0o0Uhiy8yvWrk8tbIyykMYiURqkTZYV2KKi12rjCc0mTgkchyzZ4AcBRinKokCpEo2HZdV4tkRXNbZsOAuxzpmtNjh+0Hy+OCVVFVbLwgldhqMhZWE4Ob6kLgX3H91jE29wQ5/VYkOWpY1gTtUIrZnPV1TqRr4kQCiDtgRB2KbXGyANrGZTVKUb+qRtYxn9DdPF0OQ+MA3ufXx7nz/8wx+yFQUE7RZVDQbNvCooj4/pRi1Ozs9Z1yXPnr+k22lzennNoDfg//tnf0GSl9za2UaWFXu9IW5e8+XPftEA01otOkHU6OYtwe72mEAaSl9yZzQmObvA64xYZTnryZy8E2E5HkmS4VgW2jUUiyWW1nw5mZHlMbd2tqlMSb/fwdMWV6WGqAOBy3h/xLgfka5jroIFpTJNXdY0wDRRKbyuT6WajVe73cJGYKQgLwpsrVAVhK0QZdss3/o9lkaSxRnGCLqf/xyrLqiLitU6pxKSN956A7TgV3/3K1CmOd5b1eRFRa/vkRcVUmharQjXVQRhC8eWDZHWdptKbF5h+zW2XQIl2zsDLMejLHKMkBSVptNt4fldEhGRS01nMKZ2HOIkQyvws5xys6JUis7uLZzhiGCxgmhIZnnElcBWKSbb/G5DwjByUG5EbaVYUuC0B1yu1sSrOUrlIMDSKYdvPCZeZSSzBE9UdAYdLl+fMn74iOtTn2HLZ97qMeWC2WxBPEsID/d49vkRqkjoiZe8+/1v4x/ssKe/RepLwsgmvzhnd9AmvnfIv/jJx0zOpnRSxYPHd3n3gzf52Ud/RzQeI9ohGRpH2OS6YCeSpG5OlAqsQuG4ksx1WMQb7u2Pub4oiNOYrdEYlRd4gy4yyWmNRqyrksunX1FnBdqxcX1Yu2CVpoEjATaC6qZX6hpQlWrOTDE4ogl82U7ztFOpEimh0gpbSBxLNPQ32TAMtNE4RiMFCD8i3Nph9/CQ8XaX8dYAWRdkaUouPLJ2H305o0qWuFhYCpAOwdErfvBf/G957+4+/hv3ifYP+N/4733zOlq2zY++8yPGFmSrJV6rzarS/PrRW8jdIbbUXN+9x/r5SzYvn2KKlLYHLTfgOq05vlxQJIbX5xOuVwuK6SVumcLOmNzYuGgsVaPzDCUURlrUdcXx02ecPj/h3v37eIMWqJI7vQ7jTgRFgaPBSBu/N+SVfI2uNafTKdtVSXh4iK5KlheXXJ+f8r3vfx9x5wBL2izzlLqukFpRbFJerI44jhYQdpDGYl0rMiTtrdv84me/whRz7j16QqwcTGtAebXCAXJhU8Q5WVbhdx08Lan4+jVRSEuC0Vi2RSUU6yJFWBahBFcprEGHuqgpipLcthlsbTF69IjH7z1iMZ9zsik4n6Z4nQlvv/GE1WzBqN3Gthp09snVjGSzQmrFcr5AVTXhakMURARBFz+QuJZBVxld3ydeLkmRZIXCDdoNf19KlNaNNTVpalrDrRHjQZ/Xx6dUK0We5yyTFZ4r2N0ZNbKoOidOY4JWwGhvhzxOWGQbSotmC4a8URU3YVrHtinqAiEElnQxNMOtMgKJoKorHNsmLjKwXbqdbmNELAuqukZqwybL6YQ+noRkE+NZFqayybXieLZGsMEI2aB7RQM+0lqjlAAhG/uqUohaUxYFVVY0CnUpsGlWulVdYckbQyEWVVE0q3XLwg098CyefPAmh/cP0MpiXcHa5LxazhqWvzaU8QatwQt9jNJkdeNkEArCqMt6MSOMXOL1Gt9UxFmO51t4kYemCRnWeYnve43DQRfUWUGZFWAcLEtiAcay8HybMokRRqOlxBYCnRYk8w1pUlDmNTs7u+haUaxjlFNhCSjLHMuycWieUpMko0Y1fBUjENLCsSxcC9LVgjLZII1GIdDI5nWTEguD4zggmtdQScFg1OeP/vD3seyKdb7herpksL1H4Lv4tk2epoy9kOfPnhJ0ugSBy8BzeZFuWOUZWsNWf8Sr16e0Ao/bvUNevD5ivLWF0BYqKbC1TdTr4NYVX75+zZvbexjjYITAsSTXyw221+S/gsrBzVNs6TY+mchm3HaosxWrpGJTglis2RlEJMslUinyVYK/u89ou8POuMvqOGdnOGaySZktF/iRh3ZclllKWNbIWhMEAVGnhSU1RZxSKkOn06bc5NR1A+uyuj1+8j/7P5B3m/W8u5rxe/+9H6IvT8mTHC3AcW2qZEGxjvGFpjQ01cQKdCWx3RZVnqArhSc0UlXYlKhSEvhtOr0uSZZQ5BnpbI6sO8ggoDa6oYEGEUYI7JZEBhHC6zOvfZLIpqoVYnqBMDbR3i1UYDFugW0bZqsll+czRNhBlwvGfsD1bM4sLygWv+MmwcKmlja9/QPq1ZK1lszSmkpIqlxxZ28HZVuUcYrnB6RFgbVJ8YKQu/cf4o3G3H3/PeLjM3a2W1wcR0yWK/p6w67JuPXGQzbxklFksVkuubq8Ql/NOHj7MfceHOLcucNiVVPZEWawRSh9Nus1n7865kGV8fCdx5x88YL7ezvsD3usypqy53EQtbCHXVSWUU7Oae+MmgrnekVrFdMaDinOr7C6fZbJmtbWFsnVgi3fx+t28a0WnuNjgoD29YKfTT/CCN3om/8174hmaBf/je9bg0luNNK1MTgCLGOoBFTGohX1cbtdNkaTLC+JUkXoBux/8D3iVh+328OOSmJVkeYluwd36fVGtN2AKrB58fFn+F4b1/Jwq5yAFN/WXIdD9nWHO60DPNv75uuRQrC9tUs/TyjXMRJBu99j/qd/wvqNNwB4agz2/+X/iHtywpvjIa5nM10u+Opkwk9/8RmhskninDoIMdqgas18OsMNfLrdNh4QL5ZsshRjWcwXG1bLFa7jUBUp+51D2u0WAsnk/JpRr8tsmrC7u8Vod0hRFXiWZMsYsk2MrCRZWtPrhfj9EdpxCMMIjcNiOWFxvWQ9XeHaDrUUjPe3eeuH32W43UHMl5ydLLjKKuj02O1v0R6OmU/mnJ+cMTs6Jbm4ZJPHOJbAszS6SonjAg1oVxJ2Owy6AybrNcaxGEURpswJWgHbvT61BuP5XCcxrufRD2wC6RB0Bpw9e8qwH6EdTTvssb+1i8krNusYhGA2uWRrNOJiOiUwhs38mr2DPTpRSL1u+vOtIKLVC2m1o+bGKB1a3Zo4TpmuCqKoy3y5xHLthtB5Q9gbDoZcXl2wmlxRaUO320KpCte28W0blVWcPTuitGyk8CiWK3zHY7C/xXI1oypBKoO4SR94ltN4CLXBdh3KukbaNhqD6/hNsFMpdK0xtsA4DlGrzWA0Is1zRGZhigJda5QQ5KrxYmS1wsVCY4Hl4PohjuORZhm1ylBobAlgUJQ4ro/vuiRxTB4n1FXdmFZp/h2tGjGPvFG0F3nzJEWtUJakRiFqlz/+R3/Cj/69v0fL89G1xavn1yyWGyLXJ14XxEmGa1tUVUGtavIip9WKiDdLRjs7nB2dMOh1yaoc4To40kKlMXUNZZaRFSXxZoMtLfLCkMQ1vW7zPVSm8TEoJcirHCOgrEpsVyKMjfQcLCkIgy7Hx5cURU2W16TZGQc727RbAXGckRb1N6h2y7KoypJaKwwG25b4vodlNU/CpiqZXF4yn82bvIEBcVM9RDQkRn2jt66UJuoF/OCH32N7e4vaNDf8bm/A1XTO1sjGw+Wr58/Z/vD73L11m1ma4Hke1xeX7HS6LGYr0jznYr5gZ7TF8dU5+rVga9Dn1fEpBwe38V2HhSVZTSf84PA203jFRbyBqxV6ck5tDJbtIAXEm4RlvMI2htBvE7Uret0xZZVQVRt832G0P2I5vaBWDpvVAt/xcF2Prudxuz9kcjllowRxGHHwxlvYiykyDDi8d494veH64oytfpdiPiOsK8qsQtk2g16bIk1JpcCJGvmdVfEbwbJms2451o1FUeI6LrWWnJ9eU+cF2tzUrI2h0w5RdcXV6axRgFuQbmKkDctYURlo99sQRcyShF6/xzKJCaMQ6bjY0ibqNEZY121aQknQY77KWU4W1Lf2kb0W7WROt7fLtXAwNuRlQdu1abUthn3N5dUUlSYk0mJ/Zxc/alEOfsdMgi4q8qwglTWqrPG7AU5oUW4yokGEZwUM9oa0spo6raj3hiSTKwLVQD6stGB/MORYGK6ffsXegwM26ZqB02N7d5+4hixd89VXx1zN5gzv32aSJmxlKZ7SFGVB1PZ5HLRhGaJHAYXY4+zVFdfPX/I4anFwsM/Z69e02gPu7Y9x9/qsXp0QxDFFldHvBwhRsykLlkXO+vyC208ekFs26zhGeVbzVBsGmCxDRrt8/uVnrKcJKlfkGnSpvrE0yn9LIcF8fX5Ag0muqwplTCOgEgaHm0xCv813/ul/m/3790gtwS//6ic8/+nfMLp9h9aT+1xfz9kdt/F7Po7vURSKq7Mp6tUp+1tjvrO3R9dY6O6Y1ekE+fQZ957c53x9QerBen5JehrBg7cB7+YSClVRks3XlGVNGLVwPKd5wvqNj7OzM+68PKHX7rDWiut5wWSjOblcI7MKz5LoJEPqmlDC8esThNbovTEtS2GHzVo4KRMm13OyJAdjqIuccrNhoxRBGLKZrIiciE+efcXLZye889Y9NusZnYM9vvXWB4T9IUermFVRUW02FPMT0ss5V8s5yom4vp5zfnzRmAelRe01CNarr75gq/WQYafNX3/5JQ8+/BBVJsj1gqNPv2K6WHN6foEnLTbLFYaCfhTSGYzQXsjR05dobQi8Nn4rIjrYpS5GDMdjHj98yGZ6ze89ecDZZsOX5xe0a3h4cIuJpTHn54j5BJNvKJKSzDh879E9Tp+/5OT4mOPlkkGvz/LZC/rtFtOrK3q+je3Z9Lq3kUXF9fEl89WGwFLcu7XLYDRmtl6xjhPAIklyNklOXmke7R9w/PIFtmvjOBa2EJRlThQF7G5vYRs4ubjECuwGxlTkxHGJH9acHl+wTDI6XoQyNWmeY9kubqEAm9qWWJYN5ubM1tQ4ro0AgiBs1MZG4gcBaRzfHJ1JXNsl0yWqrPFsG21bpBgs18Oym3CDcGykUoSt5mfSDdq0Oz2QTW5COzm6TkjWcypVYskGOKZ13XwupRuvCo3b4OuhXeiGBquVasRp2iBM0x/SqiHndAdtHj6+TxD6vD46R5U2re6ArIZSxWT5mlpplGqIqc3mxLBZLel1u7z38B7jIEAZwa+ffkFZZXjdsGkiSYmoFclmg0DjuD6uY+E6VpPjkALHFWR5RpooXFdjBxaW5aDLmlpXuMLFc1tMrlesNym9wZA0TygUTOcL3GGbbrcLccpilZAVFULalHmTlxKiyYr4no3RNUpXlGmMueFFaG2otcKWEkc28ihloKb5/FE74u//wz/k7t07zGZTKpXT6fTI0g24HrW0WKzXHDx+g9wIvvzyBdKxOTo+otXrsF6tMGXBsN2hSgsm6xiv02WeppS1Yri3R14qpqsl7289RijD8esjDreGpHHK1WLOnXaL23fv8tnxjNVijpRNkyIKI7KiIIhcrq/O2RpIbu+NqXRMFAisfoRAY4Rgvl5juz5RJ2S+XkGrw73vvc+wbLbA8/UC3/UIk4Kf/z//3wQI8qwi8D02VwsqJRCuy9XFZQPmchw2WcKt4QhdyhtQF99cW8Mwon/7LscvT1nOG5aF1qapviswlGA1lErHlQjVHJ0oW2A7smkHCZvuuE2rGxF1W9x7dBfbEmw2a4y0aQ2GdDsdFtMpVVXSijqUtWB2suDk1QWhG+Hd2aPWBZlvo/2As1LQ6Y3JDSQUhJ0QvUk52Okjyxab2Yz5asbadqnc4HcbEvIkJ7FXpEag1msG7S5lmtPyA2pjM5+tEFaB1RrgFjm74x69w++yrgrOJ9cUxiAvLnlzPGL87e/y/NkZ4vYCr07ZuzVGWD3++mTOVa7RlwvuH97B2tllfHibL16cEp/N2KRzxsMWj954g+tC8OuPnjGbXJIKgfvsGY92PqAebxNKm4e399jkCU6vzXK5YBD6uJ0W8/Mr+p0OV8sZjjGszi7p3N5jcXXJ7sNDgrhkHXr4vktd5ty7f490Dz762UdkSYY0oIz5RhbzrxMF/4YP8xvaZylpZJYSy7a5/YPvsvX2A9rbLQ68goMHd/njR/8Rr/7xj/ny/IrXZ0t6oxGtTp+g06Pd7RKvV3z+yS/xpKLlgHZstBeRpBWvXxwTnE/xQhun4xJaHlrVTBYT6rr6ja8JLq6uSTYrNnnC8Yvn1Mma0Pf4TU/ZPEu4/ulPWX7xGb2DPf7RP/3v8A//8Tv4rYhnH31OkaVcnF9hY0gxVHmFKCvsuiD0LPrjEcKxWcQJl2dT0jgHI1AaslXCYp2QKchnKy6OryhKhdMJG/KaztDSoy4Et4IBHz54m4OtHX7ys7/ho08/xju/IlssIcqYTxdI4WAJG4TEkRal53K2XDJ48Qr/1iGdcZuPf/qXjKSkqg3Pnz7HDyIsI1isls0NytZkaU4hE3wvaJ5efZe3PnifH/+DP0X0uuRZyfT4lOX1jMn5Jf+fz35NsL3NF6enOJXiXl0R7W6R5jXGcjFJQqBz3FLyd3/1c87mC9582yKbL3D9iHSTULVC4ipjf2uL9XqDwub8Ysbl1YpXx2fsdgy3D/Yxnsc6L3j24piqUrSiFqPxFk/eeR/fDZhcXWDbAs9zMUKxnM+oy5I0SaDW7Ozssik1tRZkWmGUavIKRqMch7Vs6le6KimyDAsHx5Zo0zQKpLTgJghYVhWtKERaDlK6WNJG1xrLCIxSRG6AqAVSC3RRcXVygutalFmFxmpkaY6DZTnNilRpLCGJojaOF2L7LTZZRdDy0aWPxMZ3NFmyRNUZWmlQGqNuisTftIJu3omqMUB+XS8WX4PLhLjBMcL9h/fZ3trGEhb97hBTe3z66Ves45iqqhl0uqRpTpLGDEeDpsmCwbZdsk3M0asXTK/mLFcx2iiGnR7rxTVhGDZAK2MIPJuiqCnKnHanj++7bFbXBL7LYBBQ1jXXF82xVRAE+J5L0PLJspwaSVkblquULK/Iqyll1Rwp6VKiipRut8dqk5DnOXlxYyy8uRwJQAoNpsJzJUVRk2dJc1yDbJ6EoQk6KoV0vGbzYhS+7/HBh+/QH/SI4wSjFI5vo5SgqmvqUvPgoMN2O2Ay2/DlV2c8Oz4lcyxuD7eIT89ACtJacTk5o1SGWzv7WKpmVi2YxjFmOiccQNAKuTy/ZJ0n/Ojv/z2uLi4ol2v8MCTLZpydX7BYZkitWW/W1CgKVRP5NlWZoSzNbJJQZ1d8+O3HIEuE55AlCQgLJwgIoxaqzMm0RHsR13FGd2sfnSQUiwXhYEhiFLeePCY+PcKra1bzCVerOfeffIBerEnKBZblIDLDbBLja5/Ua/x1X39YlsVo0Cd5NqMqqmZjpjXqZmPzdZW6FdkELQtV5VSWwfYgaDn0+h0sVxK1IuxuwO7eDqN+j9nVhPVijVY1WB6rxZK97TFXeUqR5WROxenplHhjY8oae69FZNV0spqw2+O8rBAyZJ1WlKuUw50Oxhb4oU9o1SgPwvY2kRsycFt43eHvNiTgOKw3a/Kywi9yZJmxWc4Bw9JpUV9ckcUF9HdIX5+yvx4RVxZvHN7hznjIJnQ4Wi/prZfs9gP6H7zLYGuXZ5//iutnr7j/wx9z+v4TijzFXB1DWfDhD7/HJ7/6O7p37vLSz1lMJqwnl5wcLRncuctoOOTUeUUZWMxdm7xIuLW1TRRFpLbF5z/5FY/u7nNp1ey7DiJssSovsPJ549weu2R5Tr8yWNJuxBCOi2fZKEpsR7JZXnMVKzKjmlCW51JlTbVImn9zS8HwtVxJIG8qj+rGHtjuD9jZ32fr9z5kXiW4J6+ZPU2xJkeMbt1iHEasOi3OLxJsJ2Q1KymzObpqUut+t0Nr0Kf1+DFb+3dZ/Po1i+evcGpYeh7PL5aMkohCBcSRy6ZY8sbHv+Dx9jYd10OmCfHknAeDEXcP9qlcwbLIcZ3/v5e/FlwqQXJ6zgemoJUvmDz9Wx7vBnTLA65nK1SyoShKSm0oSoXSsEhyXp5eEM3XCMflejpntlg18KkgpChhs8pQgcfy9IrN8QWVqqlsSbS3w+XVBETNy6s5P/rgHXIjKRYZfj/k1u4tbn/wIZOzYzzXw6oqijQhjEKyTdlsKsoK6QlaWwOWm5zZYk6v1+Wznx2xWuasvYDNKsFepkhLYFSNXWtKZaizClUniBp6W1u8+e7b/MN//E85+fI1q199RdjvU1YFn//N36JXK1Se0b5eMxqPWVkVL3/9JXvHRwRdF4a7/OzlKbtOzXsHHtOrCe3hAF3k9HyfV0evePTkEclqyZ2tbU5OrlldzwjDDrlxWRWCyXWMbwTnkxmLsiatFFG7z+2DQwLbQkgYDfucnV+ySWJakY/veeRFyng4RNcG12/MipvpnLA3wJEW3W4bLQvKGtq9FkEYURpJN2xTxjlHz181ngpTIuoKo0Eb2QQFHY+yqoizAkRz0bIsg2NZGGlj0E24UIPteHTbIav5VYPZtnyk0KiqIkkSBge38NyASbwmz2LKLEUbSdQdEvXHuH6IVh5WN8DUCcl6iqprBLpRx39dGxb/zTHdaL45CxRfGxRpgDZe4HP37l2SVcx6mXF6McEP+hRlheO6FHnR0DOzHExNkqxRxqM3GJJscuK85PnrY9JNTl1Dkie0WmOEBNuRBEGL68tG8FZLgeM4bDZroqCNMGBLw9a43dg7r5Ob6mqGa2uksnGdEMdymS/XCMfBFNUNObLJMFWlYVkrpsuLBrZmGiiQbzvNZkcIjNEIoW8GBY3R9U3F2sK2Gytrw3ptHmQaqJAgCjzeePM+73/wBpU2zK8XYKCsct58912MsOh1enz15VMupmta/S3GQZdRf4wbRXzx0UdE/S75OqYuSioktdZcXlyQrZbYvkt7OGCz2TBZb1AoFsMet3e2+OKv/hY3cElUjVhXZOk1i9mCZFMjhUZYIZ7noHVFnlf4loPb8rg6P0cPQpbTKf1BSOj6VFmO9jwk0Oq2sTybKvDZf+MJJ9cbri4/RRUJ2eKS66MXBKMxUPPt736Xi48+Yz0X+GHEfJUSX82gqMmynCytqWzBxXxJ3ZbfPARCs6WaXV6RTBqoVODZ1NqQ5k3FVAiwDHiuwJY1ra7L3lYfhUC6NxkaW+J5IK0GXX7yekWRV03rxHFwLRfKivPXr7m9f8jBnstXT8+pTECiC/xBGy8QbKVrvFpTtTt0JEjPIzGgfQdfV7hVRbcX4NaCKk1p+QEKGykDtP87Cp4KCVWpWM9ntAIPURc4tsBF0Du4xcXlJXWd4LgOyig8C+arjOsXL7mYT+iEEY8ODpiuFqzO5rRHhsfDiL0f/ZjN6+fYRcaH7z6EMmf5ac5gq8d0MeHx3h61rfmD9+9z2m8xvVpydHrCyc9/wg9//C38v/8jvjo9wjk9p+1F9Ns2Vj/iV5+8Qlo+k8mE/YMxW90RWbtPxgvKiwvu37/PlVEUkxnriytu3T9EZQViPGIbSSE9llXF4dYI2Ybr6yXSLXBsl7SqUdXXjPKvB4Pf/Gh2n4YGhYxsWg1u6PPtP/33uP/kIeyMOVtc4/guk+MjbC9gk9TI9RqjbGxpM0k35KXCJmAzTfBCn2G3x87+A8LogFcvl3z60TOSywt6roPVbmMMrLVNfjEnGnfo3Nvj92YXWNdn9KTDYnbJiS05++ufsL+/Q+pZaAH1b447xjCfJbiDHfKyZpVrTs4vSVoe88mcs9NLziYb0qKm1W7TabUxleDi1TG2K7lex5jpCm0ERaWwpIMlHbSWJLmizGZ4/R4bVZItlhgBlmuxOjujEB7S9xBGcj665MGbT/ibLz4FXaLTnGC14cGb73E2n3D66SdICbphV+MKG0pFfXqELSqsIGKWnTC6q9FlzdU8RXQktrDB6CbQZltUSlAqiWNZCC/k9qMnvPPoEe9++0Na/QHni08ojWB9PUXUNaKqcbodctshuH2H3IDfDbj84hP8POH2/W+hfZ/u/oC+6/Hp8SlrbB6GEUYruqMhvW6HyAjmScLLs5rpVcLZ+ZSqumDUH1KmBa12yO37ew1Ouiu5e/8eURBSJClGwGgwYHJ1wWwyIQxDlFE3PADVyL20xnV9glBzdXFF0NLUVYUoa0xVNSt4o/GF4WA4JHTaTNM5E+FQCt2s0GVzni2MwRhNUTSAns5ggLYcLCck8CMcIbi+OGPQH2LZHnVZ0+6FlFVGVhZIXeH5zWBTZQWu55Ou10zTGKFLTF1SKY2UDqYu6EYetQBtNWvhJM+o6rQZEGioeV/DyJp/in/9ThQCg/nm+AEhkDfsESPgyZNH7O3uY7SkSCu6vSFB0OX163PKsqTbblOXCq1slNJsb41BQhRGLJcpbhBRVhmrfEW71aMbBUjXJS9LBIokTsjTFMd2iNOc4WBw06/XpEmKMQphKizR1AlL276xWiryvDlWWcYbLNfG3KCVQ9+jLApQzUCrhIMSFbWqsaUg8Gxsy8bkN9ZZKbGa5Q9VWd2sUwRhGGCwKPIMW3ztwoS6KgijFh98+A5vvnmXXjfg5HyB5wZgDMPRkCROKZQg04Jer8+ODFmvcr786jPSJCOVkk2SYXs+i8UaYVkYabFOEixHov1GH76+uiZVmiBqs7+9xWK9pNdq8/LlKzq9Dk4U0fUlHUtTlw0XAwv0zbGtG0qGwx4mWzfeG1UxncxYzEcEniDLcmzbodWKCNsRoedSJwkZkuXZJfHrCdcn50gXhuOQQDWB8elqyeevjynOrmmPWmxWa15fvKLSNUO/ESC198Z0ByGdMKKwPOLPf4pq9xoc93qOyDKyJGtw+q4FSmHbjctCiEa8JaXBcy1sqVAqx/I9clUiLUE62OLk3ns4jk9dKfzZJQf5BVuHd3n329/m+viYy+dfspxMuT6/JuhsUysPYRzsfIPV83A9QWBpKlti+RbtukCJBOOGBH6LMpvSHXXo+R3GrYj505fMFiuMtsgpmGW/o7shTTYEYYtZWWECB1sYqjij1d9C9zss7z9i87MJvYHii6Njhh2bs7WiqEqwD5h/9py9Xz9ndGtM0e5x8smveNLd42wx59bII/SGdIzBfPcDvlKaKYp/9S9+yl5c0Op5vPXkIW8e7PGV55FYHlerGdXFC/a/fYjn3uW1UmyqgrtBi6P5ksnRK7b7A7rdgEcHd/FHQz59+hI/9MmUQVCzFfmsGbI+OmFLleR1SUvlFKWiczBmfr5kEcdUScn3P3xCWRqOjy6ZLNZYookpWjcDgrq5In291bS0RS2hdizGO1u0R0Pm8wUm36AuXrLvGyJPYh7cwbRaeF5ENL7D+ekxp+cXLC5mlKVAC0FibXArF7t3m+69h/TaOzi9Ll9++ZJpLbC1Tz1ds//GAc64TTKbEqRr3nx4h3tvPeGTzz7h6NdfILISLwxoDbps7475r09eMr2e0u0OufvTn9L9+DPWmw2qrhlJgf3gEYMnb9BXc3I/YrbOmCxryvY2vcN3qIqS7f1d1GyBXKwQlSGtMrLEpVinBGGEFKCKComk9lyUkNRZSnY1I61zKAssS5Brg13XlG6NcCTGsjmfrPj07z4jUSlPj15SFBnv37nN/PlLvNDn4PE7PD3+S4SsboYQQdQekMYzLl9dUG6NqecTLMf7/3H2Z7GWbOl9J/ZbK+aIPU9nPieHm9Od7626VSyyqlQkJVJsQVC3h260Gw0bfux+Mew3GQb8JAM24Bcb8IvfDLvRaNuNFgSBUlOiyG4WWSzWcOecM8989tnz3jEPa/khzr1VRZNUiwEkcDITidwRO9b6/uv7/kNtpEOBXq9xAw8lNGVRz5krDcL26Nw+4s1vf8iHv/5rOKuQ97/xLS4uZ+zu7LBOQoLA4/zVKz76/q+TFzl5mNBrthlPpry6vKK/NWRnawCtDoUh6RsmQmtm3RauqmibJkVVMb+8pN8bcnw+YZEYXJ0uWFwsKKXBKo5ZZDM6gUOr12C0M+LBo9u0Om1UUdK0BGanSRonPH/6nMvplKYXsLuzy+vrMUmhSPKCLA6xDE3T7uK1e/z0xRnNVcoijzENk6rSKA1hlCFWCV5SsdZTLsdzqkphGg5aC3Kd1ZXYqN0VJRrX8NjdPaDRamFJk06rS5rmdFodXMdHVYrr6TWL9Ywsi3EdmzKrSIuYVmdIoSWW46GRlGWBqHI0CmkZmLaN43ssl2va7S6uJVBVyXI+AVUh65kdCH3jTXIDy8VXEOEXAOEXeL32dTAF4Fi8+9ZbeE7AJMxYTNb4jTbLxRjPdWg1W1xejIk2MYYp8X2fPCvJ0pSqAIHCsS2yWBP4DbSuMJTGURYyL8jKjGajSSYtojRBGBZ5muNITRol5IUijlI+f7yhFQS0ui1ML8BoWgQth3C+ZHJyTRpWVFJi2ga+bdNybVZpDFJgSElWlRhmvT/4nkHHMxBFhioUhdAYloFWmqKoUJWsx2e2iWkJwjBEyBt1g5YoYWDYgrffu8s7797GsQSOadC0LEKVc3Z5zvu776JLSNOMKKyYXIf4hsNiHZNakt7+NkW4JsibKA2rOKFSCse1cX0LRwqm4xn+9i5ZmdZKlTTl8vyUdrfDahGxCivcpkF0PcXp2PzF8RfMlxEVLkpI0CkageNY5Osp0dUlQbDNwa0R68WCRZyyI21sBzqdJkmSsLy+JrUdpNaUaU483SCSiipL8FsjxmdzfAPahcYuC4wyISNnfRERrxXJKsL1LfJSIAyDnY6P2myIkwRMiw//b/8Y2/XqEXSRE5cldreNshOym2ROqLk0QiqkAVqVhEtF4JqUMsZ1LJyGR7fb5ov7v8Gf/Wf/16/r7p0f/jNu/xf/hF6/SbUcY8SrWslTSZJcIZTFch2TrROa3QbOcMDDNx9yp9/jyYtnFFKjEBRKEOcKITRSG5iGydH+HjJJSYOAMMuRcYpplQTib2nLjGFQVjX5TktBXJYsNyHuIqY16iJ8F9VoUFgmUoMuKzaOSbVesGu6bITFqygjPjln555Hf3efSSE5zlPCL1+xV3nEyw3Du0e889E3+IuPH3N4dISVx0RInqxTTv7sT3n/B++xwaa62qFKJjQdyen5nMOdXXbbLRZpyvxqSq/XoW0b3L57m8HtIz77/Asmp6e1Zev2iCLP6PW75BUsGi6r6RR/q0cVRUSlwC0EVV4yDFwC22e+WHM+nnMxXlDoum0plMLSdYiNwS+IUwDS1HhNlzt3b/POr3+baNjhtdPhpChY+TaP220+LHKyyznz0iQPU65e/xxzPsHarDGznDyMcFs+RtVge7DDo4ePMA8OmWYgLcWjWzugSi7ziEQbqJMTjg6+wdj3+M3vfpv33nmbF/Ga1+MrLl6+whUCx/PZ39uh2W6y795heHiIb/u0Ll6xXq9rzW5ekmcxK8tANHzyMOfPPn0J3Q5Zq8/+23eIgiZ9y8JpNTCyjPXrY9aTS3qRQW7ZrEe7VEJAmjJstMjznFwpdF5QIJDrNZ7SrAV1/HKh0KUiUxrbNpmFG6I04noxxfZMHN/m7fuPMF2Txy+esNNqk2qLD9//Bn/0r/+EtMhwXA/lGojCQwqDzSbDyBTtRpcwziiEoNIlhCFaSApTYpk23VaDxv4ubz56yP/oe7+F9eCIH/7BHzI9PuPZp4/ZnJxw6+iAw/093hsNuTg7JY0T1iWs1muKLCFerfCHTZr9HtK2cQwLRxnkRU5zb4/Z9YzJKkGbGsex+eLxC5AuL0/HzFZxHSdb5jR9k3cfHvLWB29g+5JA20xeXxCKCwxLcqEV0WqDYdu0+gO2ewMWccyTJ085PDzibLkhzUpWmxDftXD9Bp7j0O22sSyDKqkwDYssySikTRInuIbJZDzFdANKVdbcGaWQhsmg1SEvNEWlSLJ6/i6khaUNdnsDpFIIpRAItlsdWr0BUEsUkRpNiyKJWMwmFGVBqcB2fUBQqYqiyLGMWsdvmgZ+s4G0amfXKF7jO5Is25Am0S/UQ18Hof1ie/qlPsIv/uzGmEwpVQMHKelvbzPa2WeTJESlxmk22IQhk+kU07BI4xlpnIFSmKZNnGakScqg3yXwXJaLGd/8jd/g+NUZT549J00TpG1QKgdsm8V8ShIXhGFMfuOlonR9WLJMRVUpkqy2TzaNikbDxTRN4k3I4f6Iw8GIP7mYk1cptukgdVnbhFuKwLPJ8hzLMrGUIsoUVQWGMPBcG8e3yVQCeU06Laqi9lwxwJQG9k2ehaqqmtugBUoClubojQPeevchXuDQcB3iVUQjaHF2/YK9g31s1yVcRpRFgUYiBJxfXOF4DaIoJp4tyFRFFkaoSrMzGBKGGxQKE1gsVriuz2y5rP1fpMFssaA37JPlFeF6VnMHygpdFcSzDZfnE5aWhYmBWRVUskAoYJMx22wojYJGx+Xh/hY///EMkRdIBJtNzPx6hmFJbM8iL3OkadZGbYVCVwaddpM4icmykrBIqYQmD0OKNMfwfYp8ie1KOk2TQa8N1J4aUmgSTC6uptgNn+6wj2NJVJEjLQttmmwf7LNerog3IZvFCi0LhADbsZBGnUCppSarRD2umq45sPv0NHQd61frblmSTWfEzYD5Ysazx4/RhkNcgHBbZCVooalERu467LXa5OMF1c4ew+6QKEuJqxxbKVqBhdos6XiSgeewPDlFVyVeu4HazClMhW0KyAv+uutvBAl7d28zXafMJhMMxyGWkJYVs+sxxtUWid3AcU2im9OZShPa3R0cXeG5PjvtIYvNCuU5rMMNca5podm/+4Bq1qDotKDd5/TTz3j/+99n9/CA6fgY0zB5f+8WVRDw+McRl599zvvffp+fcpfi0wwPgVYFW36f/u4OP3/8JaYw2NoZsWOZDDttpheXhNdTRgcHTKOYrjQgDpkvFpSVxus2SSdzerrJYjbDajl4aLTv8vGLE6JZRBilrDcZcVJgArYpqQpNpWtm9ddERgHCMDh46y6PfuObHO7tYhiSuSkZ//Y/5MX9979+pvn//f/C0Txj7Ni1yxqC8vSc/PQEq9fGdA08pRk2t/G6Pc7HV/SlyWB7D+FIOre32Aks4q0epu/wp//0v+Hnf/InHJk+xcEeP/lXf8hxETM/Piafzultb+E2fCazMat8wxsP75FlGUUc0wtsekEfy/HAtJktNoAkiVOcVpuWV8+qpusNtoJ+s0GyXEKZ4jR8WnsDrAd3GH/5FEtatG/dZhGFiOspjuti+x5xFFOK2uIXrZAqx6kMZFlg5gWF1pRaocqCdLMhNSW+ZdGSBh3PwU41qcq4/dbbLF+9xrEa/OSnn9DyfJauhbQEzaaPoSp0XLAJY7ZdH2naZGWF6TiY1LM903DYHYxQWuL4PtrQiCTi6ic/48t/+fvMrqeEL094fnZJw3BoWgZD1yHLIigShC4oVUlZFciywFivaW13yE1JWymeHL/Cc322gyZdYbPyWnxxfIpRFkg06/UKpSRxVpIrwJJ0PAtzs2b1xQueTyb4TYcsTTA8h9yoHdm2RyMODw6pqorp9QQDidfr0TZtPv7hjxjev8toe4coDsnKWmqXVzmOCbossE0LNKzXIabfrIuGMIiynGF3QNcLWCw3tc2wYRI4LQ52tlBSklUZ8+WMLClYzlecVi+5fXhI02+gHUFeVFhCsNhEmFJyuH9EqUuSJKbUBvPphOImqldXZb3hVEXtbWBIsizFLTK2tncoC113GXTNvq9pBQKt1C8AgeZXgMJfhglfzetr3oLEDlq8981fq1NBK0170GMzWzHY3SIqMgxhkqY5eZ7T7/XYRDHrMGRr0GcymbKYT5ES2r7LoNtE3TmkKEouL894ffwa3zWptMFiHVNVqpbLDvvoPMEWNlURk6TxDbERojjn5fEZtmPR7nqsrq6ZRBFVkVNJsB2NZ9VOnxJNXuToqqQSCkNKHCnJS0ijgoUuaHhGDe6ESZKUKK1pthwcV2EIE6UMlmmK1tx4JAi0VNy9t8d3v/sRrcDDN01UnGIq+OL5SxZRiNdpo4XECXwKJJayGZ9e45ouhjRqAm6SYjs2nuNSFiXLWZ0TsFyHuK4DQlJWFaZts4li2p0O2rBYhQlZoWgHLdIsoSUs9rb7vPzkZyzjAmFalGVBexCQpCuMNKdKFCYVZdPk4f3brL54QrZJsQ9sLs7OMbTB1dWM/rBDqSuQmkrVwWOVEnSafZabNZu05DqKOBoMsLXJWlhEjiSQNl3LoioiivyMzWqOlAZlXrEJE1ZxhR04dNodtCExbZNCZTjSpsorxuMJ+7vbHB3uMb++ZjqdYLk2fuBjWyaB77KYzVgtV1huQH+7S3+3j2GCMuSvvM2VqkjzjBfPX+AaAgvIs5Tz6w3NrQaerWm1A1QW4babSMdkWRacXF6zevKKvKqJnrrXw/MdtIrpmg4yDinyknWR0rVsjtptdL9HuFmzKrK/HUhQpmQ+n3F4dIhTxGjPxnJMlnmMv1owj6Z4V1f45hbCdsgcuw4v2cRsoojXkymyrLAtMGzInA7z81Pu7N/mpEgYDAYUhsVcP+B6tUadHfPOwRGl0NhGSUhO9/0PePX5TzF/+DkffeNDjvU7RHHMzs4WB60tfvLkMQiBkJKu7bB1uMskT5mMr2m2u+D7qEVI1W7xbDXHTTOGgx5OLtDdNlbTYLOp2BqOuBpvGGQZ3uEu007Kzz97hTJKpCgxlMZCYxqQKPH1tlQBWkruPrzHR3//dyhVRVpJhAKxCKk28a8805kGZ7nE8l26VUa23lAVGUW3BVsjvG6LIEvp9EdoyyHo9Njf2WN3e5fxasXr50/5YOeAi07B7PSMDz/6gE9+/glhLvhv/7s/JluvuHX3LtvCZvjgPtPNGrcoKZdrRv0+y+sZuVI4novdaUNVks82YFTMo5TW3iFPLh9z6DfwbIdEaypbIvKCaD2lyFOKOMc3FHkUUroWYafJ/PiC21FCoMBstcizlKxUxLqsEa3nYQybrOI1rTBCrzdYu00G3Q57O7t8eX7C7OSM3d4uw7ffJuh1yWcznswWOCqjtwm599b7/NP/z+/z6uUplBpZakwqOpZNrEr8jk8eVngNh0oXtPotbu/fIQ43xFXFsL9FOA+ZLFYE/QFVvGQ8n/On7RY//PGP+HD3gFa/w1vNRh31uomYzSZIqdlE9cZX5AnLaMUy2RBnEcliSTpbME/GzPMCvVwTZxcYRUm73WRRCsLxupZnaUVR5tRGRRWu4YJhsTYMjpOMcBGx6zQYPbhLb9ilZQjsIidcLnj15Al7t26xtX/A8nrK8ZdPiQXs7x+weXaC1e1ycHDEfHbFah3SDASOIcnWIXlZIYWDvslY9j2fXqvD5eUYDURxjEBjynrWS1niWS65EvitBs1Gm+lkjlAFq3XE1XiKf6vxVZwpRZpCUdALGrT6XeI8Q6FxbRdDGCzmS6pKYZmSNA2RQkNZYRoSJSRpFHF9fsqw16fdaGBZksurOUKrmon/VwKDv/76SqKmBUjLotXtkRQVQavNMo7YGg3QleDW/gGnr86whYVn2uRRTLTZYFk2UZySxjEN32Fre8T58QnRJmJ2cU6z2cSTgkWe0R32mM3XKIy6LW57VErjuA6yyihyhW3bJGGMbVmYtottO9iuYGurT5GlLKZziqzAsiW2ZWCImhmfFyXIOm/ANCArCoR2EKq2VM5ygWVBXiqSJKMsBNKofzk2GAjWq4wiL9DSrD1ANGztDfmt3/1NDg/3SKINlmEhhcV6MWEd1RK+4WiHooI4SrBcj9kyoTcYcDWeYWQVOs0Ztru8ePECYRtYhklZlSzWq1r2HcUYlo3jOMznC/qDAapSeF4tGVVakJcllcqJIsGGCC002nYx4gSn6/H93/l1PvmTPyZbQpxX5Ibk9k6fQ9vn919fscgrtnLFYnGFKUykMJjPV1ipiZAVrUYLTAPLcXBaTRzTQoQxdw728NKCcDJjmeV8++/+PYp1zPj4JeF6jNdsMr2Yk+WK4ahJVihKQ3Lr6JBG08dvONy9c8j56QkiE5Q6QRYlTz57TLvlEngWg1GbSoJlGFRlSVEVtAc9etsjShM6DZeO73B1fMqZc/0r729elownE7rdDkYQsN5sWCxCRkcPUVYTx3FQVcb20TbCbVPrhwT5qzPmsyWvr8cURcmdX/sInWwY+CYNxyLLKnRaQam5Xs1pOhayGTAcjJBx/P+/kP6HgIRMF/S7LYo0JdksCXYHeAK87SFZnpFMVnhpTsMLCFqduiADwnMxtoYUV2ve3L9FUaxokTHzAzrdLfpFzrrZY5kmOFfH7B7e4sV0TDy5ZP/OQ1TQwFcJe/u7OKs11/ptZpM5+rNz7j+8hefAoDvkyU+/JJwv8bttmoHHTreP5QdcPHvKbm9IKeDF+RnJeold+QyGW/QNkyoPEbnG3dqhwsT322w12kx0zLrIGU/XRJM5DdME00TJnEIrMiFwAhe9ztBKY1gWwjTYvXub7/ze32dcaJ7+0Z+xuzVg+PAOeZqCMH7lma6ynP0s5cAxyCzF6XiMViX9u3dI2h3azSbdssAfjDg8usOj2/cY7uyxiWIe//hnOEnOs/GKn56f0Y0zgvtH7N29Q5Vrzj/+Ca5pc/ryNXGWMrx9CEWBaDQQvo8VtMirEjBo+k1aXkAWxny5umI8u8QdjIiFyfAb3yDLQ06iNZVS+KZBuglRWYI96CCFhS5zglYT+1vfYHP/Ht5iTXk5Iby44Gq5xMlyrDTHaTUQoqLZaPDt3/tNHp8fc/n5EwrHpdUIeNjrE0cRt+7cYnE15taHH+B8630yVdHsdvGTiPWrFzQbfT579opXZ9dEmarHWxWYQvDs1TmGb3B0sENxqUiTDXmV0u40WIZLLClZHp/Tlg7dwQjtuPQaTZZFhszhfDrHbrZIVYWqcvw8w3F8YttkM1+SpQm2a4Jh0x4OKAQMu22qLGJTFShgkqbIEtYXY5bLNZ5hIsqCdqNN5TUIwzWmNMmzFNM0aTgeZiGoopSdnQE7Bz0evnHA7qjH6nLC4vNP2FQKr9PB8BscHtxj+vKE56tPMYcD9m7fJl2HPH/6nEFvQBXGFFGF6wQ3rfMYW1iss1UNDixBkmRIt9bJoxXyxsEwjWOklDR8lzjakERLVJFiWz46rzCEZnc4QmnwfBvblBSaOmCognarhWVYWLZF4Pm0PYfFasF+v0fbdXj+8iVX12Ncx2STVXVXQNVjAUMKVKlYLxbk4Zpep10bazkOvU6HxWKBUmUNFPhrhcdADST0TdaElHV0tdYVZZnTae2w2Gwogaha0mj1mS1WZIUiyUpavT6np8dkecGw3SVOIhQGSkuePX3J5HLKbDbD91zOT05oNnxMIVjOF3VnRmls26MoNYv5kk7TJnAMhGFimlYthVO1Y14hFLZtEhUplqjIlEALQSMI8ByLKs+I4owsL2tTJK3rZ17UbWYlBBqDJKvqcU4FShsoKUAqtAbX9knj2oypUFCi0Ybk4aN7fPd7H9F0XDbTBfF6Q6Qh22w4OzkDw+fRm2/ieT7xaoNje6R5hWW4qEKzWqzp90ZIQ5JJTXc0YJPELBYLuq2aRF3kObbj1FwRKZCmJIkjWq02lmkwXS7otLtoNI1mA9MSROGa1XJJmhd0t7p857c/YiuQbAUWJwl1IJTp8BvvvMNf/Ms/5XSdE7sWF5cz0nTN9rCH50os2yLPC5IoJprn5ELT6nfwnIBWq8X+7TvIUjBZLFnnJf2syfjpCc3dXR7+2t+hmJ3z6uM/I1nleC2P0d4ebsvHjhOGwx5BwyVPYsbHp5RhSBplrBZrWn6ALnLSKELlAkVJb3uE77pURUlZlXi+x6Dfw6EiSdak8yl2qWja7q+8x45psdPukYYJca4J85LG1j57d+9zejqmSjO0rMBtsre3y/X1FFPXROPmzjbvDwZ89vIUo90jaNnY+YYoU4yjkuV0hUw2BIHNeXzN6GAXv9lHt5y/elH920CCMKDIYlSW0XItKlWQLufsDgbQCNh0JQYVaaUQWuApwchr8PA37tP44APeefQRz7/4kmyV4nkBtrRZa5NZNMdqjpg+e8b9nS1ml8f0R328Bw/xCtg93Od0ek3Pa1KsIoaHPap7t0hDzZePf8qOUbHzzS2ez6e8O9rG398imi5o7+3w7HrMYLBDu9Pls08/QU8XmL7Dej5nNNjj5ctXGDJl2OuitCaNl+zd2UPHM5KLCbLpMez2iOKYdB2TVTmGWVvTgsLQYNsmeVnidhp84/vf5eFH3yC3bZLLFaK/xcVyRXVxzdtv3mdnd4fXv/RM3bLAQnP+4gWzcIW2uxy8c59EKAzLptNqMfQsvvfuhzx671v4postTa6cBh99/7eYzWb86Z//lE2YQZ4hVxu8RpNFtqaybQzPZWNJenvb3D+8xUPH5uTinCLNiG0XXVU4hlEbcWwi0jTBaTRgvsYyTVbXEzq3DilNC8dvom+IeIHXZDqf4BoWXUNibyKGtw/4YrZkvk4oKs3RqMcP3nuXT09f8em/+kMaqaK9O8IQkod37/DW7UMcW7C/tcPzpy8JXIvj83NUlWGkJm/cucMbd+5yFiWYUUIvV4iwoP3Oe5xkG1YrxeDNt1h9/gRl1d9B59ZtMCTh+SueHR9jWQZaC6Iwpshy1sslTd8jzzNePHvCQVHS6g3ZLOekeYGVVrQdH7WMuJov2N3p0/M8DCFZrleYpofruCRFjkoyGv0uybgiTCKEZbB/5w7ecMC2EzB/dUZ4fgVlWStHioLV9QRp2AghKaXGsmyUqojSpJ6X+y4H7Q7tQrN6dsz1549ptDuM9g9AwvpqzObsnBdFya233uToYJvJ8Qlf/OgvMJotju7cYXJ8hmvaRFlMUuTs7+6wWkYI00RSZ2FoCsqiRAgDz3Up8wJVaSS1CgCt6kQ6NGUZoqqYZqNFoRRaSzqNFpWsw5EMIQhXEVIrWl6AKBWOZdDwXbJoQ6VLxq+ek+YZ3a0dDne22KznLFdz0jjCMSWYBqWQKClQojZ5LrWqQ5NQ9Ht9hKodFOvN6N8OEr4CCkLUlsNSQLvhIlSJKnKGnS7TzZpRu02vP+Kzv/iMcLLGcwJOXx6D1JiGQZ7nIA20rJgvNxgIkkITFxpMRZTlYNZuiZskpNISy7IRSBq+h+0ZuGZFHC4xpEF2kyxa6op1tGG4vUV31EZakmSzQdsGjufWccabqI7grjRlBVorLEOiVO3gWFHcjDsFhQaZ18mEfrNJmCRUVUaa5sShIIkr0kJRaol0LN7/xju89e59/KbHehOTxAmWaZJsNrWCx3aJNmsQmvlsji40Klds7+3z4osXtL0ubqtNq9UmWa6YT8eotMDxAva2tylvQvCKNCOKU5r9DtIy2BoNkRqKLAMhaHgutmlQlQVKmayWIS1ZUCmF127wne/+Gm8fbREvztg62iFCs1mHtBsdPvmLj7m6mhJLFwrNMkoZ9Ht0hn1MQ9dk0wyk2eRstabQJbqhENMFe36ARHPx4hVfHJ8yOrzN7PqS6eWSrjYppUM7r1hcT7AMhXIMhKU5vL3FoWHjOg5JFJIuV1xP5ywmC7Qtsb3abRhD0PDbBIHNfD6nlWQ1QVQIsixnUxTMrq9pux6ZTsmykEd37vLQrnjxL/5fZLnCch2sT/+Mq/kSA0G33WO4N6A12qPRG9CPCi5eH5Pokt7+HuvJnHwdcrVc4Zo2eV4wGV/TeucbhIYDRYmZVaQaiuY2whlhLa+Ii4hG30d4Lbxbt3HMv6UEsmN5qFaTRCjUOqIsC/b2tskWK549fcJg9zb3336TqyJhtpphbfVq68giY0dpGnce4jR7vPz0R7jhnGoTMt2sMLREGi5Bo8kkTRg2A4qqIrNtzv/4v+Od/X3E4QHL41fYurYQ3XFM9N4Br3daXP3JHzFYb3j3w/e57/mcXU+4tTfk6vqSvXYfvAaPLy54vthgTFfkDY9iU+EVV1hBm9l4Q39okCwW9IYtyryk3D6CtUCiMIuK9vYWufCojDmb6RwbjS6hTCq0FAyGfb73D3+Pwe0jpqs1qxLCxQbd9rDbHu2gjZGVdTfhlx94FBNvQuI0x3Fa3Hn3m7hbHRodn3QdMpIGe0c7hGlCtF7R7th4QIBBbzBirGAVNLG3t3CrgobfoDEYsVqs2Nrqs9Xts+y2aDWb9BotlpQ0m00M10cZNpUjCbUmrCqssiTdhKzOLwhsk1W0ZjUYUEYhrW5A4FiouOD45UuSeM3eu/ewRy2SJCLYGfDi/ISLszEySjBUhWcZWItrfu+t+7zVMMiWK2QjoOkFSNNmtlkRt1okzYphw8eeLymjiGGrhWGZBLsGRlGyjhe0HYutnQGjd+4zaTX42cUp5ibh3/vWdwk3K5S0OLlekRg2Kt4wKN7ni//+j6jyHDtLWWsDLUy0NLAGO4xu3yY7H2MWmuh6TqgqvMDH9h1ypegNhsjFGAuFFThUuqLZaWGaHlEYoyuFrQXZKmQVJUzmc2zfp9lpI4qC1dk58XJJmacYZXWjWRdo06CoKhzLwPdctNZEcURRFkijYr3K+PJxiisVW4Mmb775BkIqXn3xJfNww0bAztFt3n3jPpfPXvLJj39Gp9/j3vvvsN5EXJ6cM2j3+PizLzFtg0dv3me5nNLu9JgtlyR5icRAqorBqIe0RF0YshTLsMjSjCrPa5BQ5EihycqC5XKCabgYlofSmk24AiFoNpv4gUu4XmPbDmmWk6YLqkpxWV2jqEiLhEUY1afl1ZJKCPZ2ap7OTFWYQlNVFdVNVReyNvfJqwpDgESQ5SWmrNn6X6kW9NcooeYrqF/OX/8KSEiBkPXpu9IKvxUwHI1I8oIomjO9nvPq01fcvnWnliqbktlyRmGAaZpQlaRFiuM65FlFs9XEdxxm0zkKSZplGKYkzzOKssA0bJwb6FInCioMyyfOcxrNFvFmQakUFbW5GqUiCTfMxjl+K6DTad90/87rd0LU9yWMGuSURUVRKvKyQCFuQNBXXRNBpepnlyxWtcJKGoRxSZYnZBqUYbBztMObbz9ia3tIp9WAqsICPL/FZrHi7PkJlm2QlhlvvPkWO6MRUVpwdn5Fs9XnehVRqTqCe6s35PpyzNV4QlwkND2/zmypKlarBcK06Pa6JHmOWZSE6w2u57PehPT7fZI4QUmBozTCEDieQTqLmK/nrNKErVv7+K7k+PHnNALB/q1djk9PGAz6xPMZSZ6z/+EDlpdzLi5nKCEJGjZoiDcp08mc1TpFCYPK83EaLWazhOnZlNdPTrjz6D5H27sMGm3i6YS8SolyTZClrC7OmF+fslltKMqSrAqx7F2KssAzJDrXFHGEEOA0GnQtB20UdDpNXMdHGi5JEmMbGsvihkBqkKYppdagNMKUrFWJISRKSZ49e035+Use/Jf/BZuwpLe3jddwETtbYFl0R9s0Wj26o10uTs/J4g25WXL77n2KZUycZSRJRrXccLFeYfR6iP09aLcpkhRDFPR6PpvCI1QNYpFS+R26vVsEskKVMT/+7Clb/R345t8CJNjCwrddYr0k8HyWccp8do0uMt67f0iz2+XkxeekBty6v8vU0FyfHiNeJ3R6Aw69Q379nQ9wG3D1Fz+kmC9o2NC3PTIKlCFJbJPr2RLTMoltyUXb4b/6V/+S7cNDLFMyHPRxHJuoVExePmbQ7rLzve/jLFY09wb8xb/5Q3a29lhtljimj2c6fLJckVk+Vm+LcB3TdTyq7R7laobb8GhkfWbTiL3dEcoUeBhslmuScENUVew2W7ScALnVoNIWpm1ThhuiRYhSBk4r4Pa7b2E2POZhyPl0TZwq9HRK25C4nQ7CkoxXS5rPvuBRGpMnKdEmJFjMEHlFWSi0Urw6O6NXJfTdA1r9LuXVNfFijeG3eX38EjtXDHsjbMvG1ZrAdDg6OMQ62CWbjtlpNnn65ROapkXoebxUOUYU0yjgOq+wdwZ40uTq9Iz8aB/Z7uNFKapUxIUiLQWy1WZvZ4e5qhCez95ohNIFhbSI1jGiUtzbHvGtu0dckzKTJXmpOT15CcuQHWHQ6HToWyZZtmZ9mrLT8Vh7EAQN8rTg5PKCre0PeLacE1UlZpVyr+nTePtNqlLR6XTBcyiLgm+19tjf6nKr00Q6DsX5jMNEUCkLLs4Z2BrDDZikMdPZmBYFg0HA3/k732d8dY0hDCQS0TyhNxzyrd/9e1zHMy6fPufLf/lDVifXpEXBcnxO0urQObyFFrJu8W5issCjKBW+16BIVrR9j3a7z3q9ZjZfsMly4jCm326RLdfkVUm6WLKaTBBViSqKXyTtGSaVUKRpjC5zXMetZX3U5j9JJcjiAt/SqOUC5/gZwrKxGk3eeP8Des0WWRTx8U9+TKY1D77xAY5lcXZ+zn67T5Jk/OT5z2iOdhn0Wrx88YwHD94gK3KSJMJwPBYXY3rdLloXZFGBY9tkaYllKvI0RaLq+FxUbeAi4Hp6TbszwgsCDNOmrEpsy0SKG0mk61AUFVVZURQVBgabOMSwLTBN/E6XqizQCOI4ZbVek6Y50rBAF1/HTEtdr4OvirxSGqU0WVaQlAll7Wv7C4Agvkpr4BeSx1+RPtYJrIiaK9Td3cfwmqxWMZZ0iDLN5TwhTZ6xvb3DXK0oUdimSRiGtHttKlWBUlRFTlqVpFFElmcYsk6S0Kqk1CUSE10JDFNQVBWmZZJmKXpdYhmSwLOoyrxOapQ1tHEsCWWJzm3SZcSiyOn1+/SGXSbjOQaCKitqEqQQCEPcGFuBEOrr+9VfzV+MG7Ck+TpxVgtJXiiEb/Hu++/w7W9/E6VKijQnXCXEUYxjmswnY6J1jOG3GYcLHr77FruH+7x88QLXbzLaGhJlCsN0CRoNJos5l6dXxOsEz3FpmiZRtMYQkCU5tu1hOjZFWbC9NeT69Rm2MInihEanQ5ikCCFwXQ9DaaoyJ1kmbAc219MMVRTsD7qEkzHFaszaKChFRb/fwQzaOJ7L86ePEeGKrqcp95tYJugsZ52tqArNcpGSqzrJ1bA0Upg4rksaZoii4OcfP+bnf/4ZrZZPZ9TDcUycVkDgmKyLiN7tXfqBJpovUHmJa9sEtqQscs7OT9FUtDodvMDCazpoXWCbIHVOu9nBkIqmb+LamrxQIAWO7+MKcF2HJA6xLAPbMok3NmhBHGf0sBBGSJhsGAzblHGKdhx8P8DG4OT5CwxhMhgN2drbIssVszJDG5KrsyuKOGX/3l3Gmw1N7eCEG/xen55S5KuYk6Sg9H3sPMNvdFmMl2S2xiPh8tUJr/LH8B/8Z//uIOGL01PkbM0mXuN2m/i2w9Foi81mzXqx4sXlFCrByAvYPzgkNiTV6RlVpViHa374L/4Z++P3uJq+4Pr0DCNL6DUsnIbAMhXDwyOWYUReVGRFSh+H9ve+w3w6J5AOth9wOZ5SpDGDOwe0/AAZh5yNVzCdMzBtmt0OpmtzPZvR2xnxZ598ztj16FgBR9t7HBsCaz6j3QwwWh79UZPsYI+L19dYW33K9YydnT1OV2sazRaLqytUU+LZNq1uh9GtW8wWM+aX51y8OiZap9x+501aR0cYXoNKSI4nU8JZSDBd0PUdRJEStVx233uHd6MpT/6ff4CFQHQ6XHsG+f4ulWsxns1oDpr0Wy16paDbG3CW5yxnCw7f/YAoV0xRhJsVlTBJUKgsxbmJKsa2mYwnvHjynK2dXWKnxWUe4y7nRGqCNqB9HuAaDueTOWa7jd9qkxcVSZyx2YRIaXB75wBpG7RMge95eGXKfL5mYxhcP3/JIE34/u98m5yY5PICXVQUpkRQML84oS1dgqKksk02QpMLRTdqUklYRgm7B7cZ7d1iY3sEixnr5QpfCEzPYTDsUWSw1xzS2d4mijdkpyes16+5sg2279zi+vVLnNkamh5FGuPHGWs95/j5a7Th4nYCVk6bj7/7e2zijFJDryjZ/m9/H6fhsTl9gZWs6DUdMhfyKq2T9LKEaKmx+gNWeY7OFK9enHM9mzHY6RPFEZQaazDEcVr0ug3SqKhzCbKczWzOZHbNJo5YXM+psqK2vTWMr+25i7JuNQtZ/6ypKMoSjcCSTi2rNQy0qRANG6PTYf/2ITvDEcl0zvnzp0RlSXdryPZoxOTla4Tv0xv0+OTTLygLxYNvvM/scsLs+pJHD+6RZQmXV5e4rgdoDve2mFxPGfY6jCcLdFWRJRGO5zOfzVC6jipXWiMNgVKaOIm4uDhBVRXtVhvbtgk8B8uySNOEqqoLumHZWI7EdRzchnOj41esNysqUzKdrzi9uCDNUtI8xpAVqsxRlcIw6han0l/z7mvnUq2JohhUPV8Xsh4h/PL1l/3zbzDC14ZmALs7u7x15wH5OqWKS/IixcCk3xuwWc9BQVaUlNKkynMMw0QhsETN3rcMG8OQ9ZiGWqFhSknQ7JNlCWWpqCpNENQGblILAt9HVSVFkYNy8FwLy6oTNbkxp8qzjDT86jlp1ouQNEqR2qASglJR2y3fdAuQoo5h+lriUQcz1V0WjZQ1gtI3euxKgumY3LpzxAfvv1cXoiinyCuyJKXScLGZU6UFKtdEcUhVVTTtAK2g0+nWDpC2S7vZ5E9/9HNu3brP2YtT1mGMaTus4hhTaKQ0MEyJK03CMKLlOrUteL+HFoIkz3GbtdOk1tRdrKIGTt1ek2bbpGlVPH+8wTAl2WJBqTPOTp/jN13aW338ThurbeMXFk3boe34jFqa9/aGfPrlc1aLjGi9Ii9qqWkuqN0M4wSn30NbNl67QzifEG5idK5wXA+hTZJ1jOFBPJ/R67Z5MBiRWAYLN2A+W1Clae0rYppYroPtO9ieTRpuUGmGF7QIXJv1cknuhKiyZL2JMAVIVWFLWeeBlBVJmWNIiW87ROEG2zTQQtJ2HCzHBQSRKvEck8vxkmgT0WgMGK9mzGcbHNNnM+zR8k2KIscfjuh4PbJVQW5aVJaJNdmwSlcE7QCVxFTSwHBs8NpkUuF6JoYWrOZzMldgD1rc3j7g7PRXyZP/g0GC7Pd4/umXWFGMMZvTaTcYrxZMzs9w8wKzgoblURYlz1+8IMlybt06Ytjf52kecfbyNeuf/BH9rkfQbGGWJV7gYjrQaHoEvs/J8RnVeo0WFTqr29aOUli2yZPXr8kXCw53d8g3CUWYotqN2oHOzwiaAd1Oj9V4zHB/n8+evWA8W5JYHovkils72zQMg+FoyO2tPrLlcXx5TlUp9m7tgyPRbsEmTlkvV3i+x8MHD2i4HpP1miyJ6O/usHV7n/FFD6/VwPdb7N59hLBtsqJgswq5tbWDHhmcffEFebzGiJb8T//9/5Bv/uAHCNvn2+98wH/zB3/AKk9pej5llOJ12owOdolNiyxJ+fLyGd8NfO7fvcvs7Ipue4jbG1CVcDKZs9lE2K5LXlUERUlZZKyuZ3z+k58RbkJm2Wuab7/D+tUZaZ5ybmmcNKHl3qY4HNBqd5hdXbN5/AKn3SaKE3SmsPtdltKib1hIlWFvNkTZlFw6qKygkSYEmzXdcMPTzRnhYoUyLQpDMNge8KN/+QfIqzX7ox129nfY7nTIDcHzTUiSJex0e3iWx9HdFvPZlF6a4joOVl6wLTTvNxtcBybPLq7YrDfM4g3T6ZgyjxjqkvcVLJZLijhi4BlgGkTrmIQCzwNRlrhGRSI1n7z3bZRRv9LTk9e4//X/G11mBGHKgIpO0GDgehxv1vUs3jHxTIO+X7/DlRfw+mrCUHRo9Tq0mwGL2ZzFfEYaR5jS5vWrK6brBUKVBLZFikG2iSDNoCgxzDrxTRoSgaBQJeJmI9doquoXTnjoEs9y8DyXTtPiGx88oB1IyDPm56cIz8XZ6nF7eweRFpyen7F1tMf09SnPnjyhubPD9mCb488f0+n3GBzcIs8Sws2KTqtFVhaURcFmE7KzNeDy8pqG77NcXtPtdbi4HJPfSJ+kFJhmHV5TUZ/Gl6sZnmOj8gTbNCmyLlvbezQ8DyUMsrysszNsGyEUKiuQCgxD4FomcZYT5yVBq008TaiqHFXkGFQIadbcAQGlrlCquskeuMk8UeprW9vaTbGGA7+EDX4hh/wV48UbS0Ep2N0/IM5T8kJju02Qks6Oz+TFCZgmr8dXGLbNdqfJuBpTpJBsYkw0ruuS5TlCSBAS07LRKiXPM3RVUFUV+Q3YU2EFUuIHAVIIkrL2NTAMQZGWtfTTrMOry7L2ECjSjApNqTRFUmBJk6oqbwBCVRd9QEv1dT6FadTBQZUCw5A3QFTd3G/tBa8FGJbBzsEe3/7WR1iGSZaWxFFBkSvKTNUdnrTAkgavr08RtsFb77/D1sEeZRKzXsYc7G+R5jlhuMQyLDbzFWVasLW9TVIUVKpEZxlZmtEddJHCYLHeYJgmnXab66sxuVKYjo1SisD3kdIkz3Jcx6aKI1QSUxoS5UK/1WKepUymY7IyRgUuO2+/xeH9Nxjt7aJJmT59gZYl3ZbFge9wdXpBuIpxrBazNKYoNZU2btaZxlCK5WJJb7RFHEaUhcKynVqim5VcXUyI4g0KwcXrUx6+9YAnVYyqcizbhkaTSqUEtosMI5qDEeu8IN5kZLEgD4ubpMwCUJyfnTJdhLQ7LXzHpMoz3LQAIdGA59oIWRFuSoo8IwjqMbthmri+w743IhP1WGJ3Z4dU+lAZbCYbxudX7Ozd5mqyYN11ONoewHTGz3/yY8TWDqPDQ6YvXpHGGfLuHqk2CTcpuojZ8UyUzlhLk7EJhmHhN1xEGlMWcKkElRf87UBCY7Pm1ofv8PyTT0nWG4zVhiQvEM0el9cTsrSAzZpmt4tXwP3hLi3HInEsKtdCtG0M0ydJIxrKpdetA0/izQLpeNh5wfzmZOyuN2ws2G5tkVYlcRzSHHUQQuNryeXVNdeGxJpMUY7NTiUoNhu0UmzfOuT55Rg3L3j45kNefvGcXBdMz0/45v077N65xfj5MwYyw+v2mM5OGciUqvTQSrIKQwwJ3VaboNHi7OISreuku/ViQdsy2d7Z4WB/vw62ShXhbElcKZazBb4Cr93GevsN7CzkW0f7vHm0jzGb4jR7jNodGo2A+eMLysWKcL0k2N/Cv7VN8vqKdVIxvbii+8OMD0c97r/7AVvtIefnU5Ks5PT1SR31mhdsb29xsLfPNF/w+GqKb3uUTonRapIvN1R5gR34zMZn7IxGtHa2iAMPYeQ0tvqEeUkymWHkijxocjnfkBn1Rt2kwKSo24CGST5dUixWrKuCP/w3f8zMqwjLEteyMT2HIAi4fe8Rn5//mCfPjrk6u6Dv+aybPvu/9wP2793GQ5Ksl8yjFeskJl3NKABDSybZgpkJzd6I27sdrpcRZ2fHBBjkUUbR9jl7fU4gJFKaJNM5tu0g0gJbp7y/t08cVag0YRr+ZVtRjVApQmmSsuJiek2zmZHkBTsfvkcwHHD28hmLV+dsJtcYSrO9N+JEZhieR5FX4DL8BwAAmG9JREFUOI5Hs9Uhz3Jen1yyWqyJ45q0NmwHNVv/6orF+BpR1pbdjm2RplVt5iNAolFl+TXZDG5a51KCqCiyEJ1HNETAs59/gm9rbh1t09vfYXTriGarxeTsksViwUGvz+PPvyC1He49epP1bM6rF0/ZuXdIx3EJVytOTk+wHZvR1hZCSuabJZ5jUxUFgR9wfjmj2Wzy+uScLEu/Lra1t0C9uXLDSK9UyfX1JcZoG+046KWmGQS0u31cz6YoCiqtWC2XGIbGkPW95llBmmYgLPygwXy9QOsSxzKwDQ9V5hTqJmbhxmdZKY3xSydirfXXRMWb8vd1JsMvAwWoeQhojUTe/AuFMCyarTYt36WSPlFaMr685NbtO7R8m6Df4+x6ShGmVNMZi/Ua2zaRSmF6Dgow7foeVVUhRF28pVGPFPI8Q0iJ47oUZR3BbJoWlmlgSijLjDSuyYF5nmOaBlJKLMuswWNRG1JJodG6vv+qVBRlXeilobFMQbsd4Ho262VYW5wndYiVZRmYUlPe5KdouPneTO7cf8A3f+3XcG2Lk+MTHL9JVQkuL8Z4tnOTlgiGCVoXBLbJG3tbiCSmyCt29464Gs/ZRBGNTpc4KyjyZU0sNAWrVUiRJVgahNAsFguKsv5C0yKHXCGFoNIKXWnajQYAhimwDBdtSbq7O+gqQzqa2WbKIt4QlyXx6Ry35XDr0R2++cF7dIcD/KDB1cUFt/cOCNySYnVJulyyuJrVAFUKKl2RV1DemN5JJZHUo5rl9ZRyvcGxDNxGgNmShKsVVRQjFBR5iud7zK+nbDZLpCnojbbo9PsMu7tMr05ZGTZb24e8+cbbtLtb6EpwevyKq9efMDt/il3V/hVZAatNRhQlOCZkKqZSmiAIEEWF7ztkRV57MFSKPC+QWmCa9g2ojG/CzGqQmGeaYpUSbVKuTc3h7pBh26Uoc6YXY67LnIN2i+effEo4mzJ4+02MhoPR6mL6AU2RYK0nzFYbtNOm3WxBmdIM1wQouBoz20RMrmd/O5DgXl1y+8030d/6gKuff4orID27YrizhdP0ad0doIGmtFCOVTOVVcF2d8DSNih8n4YlsYwWLdPAaAUs05JinbNSa3702R/gK4haDj1V4CJ58aM/Z+8b32AZTjjoDwkDn1cvT9GZAsvi8uSEzqhLukmwHYNbH37IxdUZMle8+e6bXFQar0y443n0ui06nmAezXi+XDAen/PGO4/IRl2ikwveevtNXr54iR943H34BlVRcHF2SbPbIptcAxVVkjA9vaDRatDotLACl6rKWK5D4uWGfL2mylLiqzN+63d+kw9+7ZuE4YqPX7xkv9Xl6FCxTmOS1YI8jYhUhmrY5FmEcXaKSkrGZxtMZVJZLvd2DnF3DnlycsnLJy/48pMv+OJnn5KGEe88ekRQGTx78opluGF8eYFjCFwFs9ML1tkpuaWZ52vcTci97/06iWtRqZKG59D2XIrpFNcwiJME3WxDoTFcn9l8ynoyRomCMlzR6zbIk4zrzRoj8Dl7cUw0vWbUa2FJaHdahK5PEWuwO+AkhPGKOIvoP3iE3LvFcSWpTJP3d7ZoNAOeXByjsxAlJEqYLEXOl9Nzbq1m7N27BzstJuUhs4s5i9mc6eqCkzijXUn6W0OErSmMDKFTAlvjCptFuuH4xSnx1uhXiocBNIsMR1TktuRof5+XkytSqfjdv/tbrFyLnTeO+PSf/j4n43MM3+bOw31+8ODXoCwxyqpuLzt1e9TwPIhSLAHCkmRVyupyRZqXmKakFAItIM7SuqAphVb6a5KZlPUpvf6I4mupntIghWARJiihESpn957DzmhENV1wfnLB6XSGbTu8eP4Cv9Nh1O7x8vFTkiLjwaMHtKQg3Kw4PjlGmiaj7R3Ozy/wPBfP80DBdDbHtHwazSan59ekafarLXstUKou0KrUmIZESEFe5lyOLwn8gH67w2x8ga5KgnYPy/URlcbznHr2XqSoMsMwDYQw6vm4Kmn6Hr3WLleXpyThBgkYlo2+UVYYhgWqHjcopW9+/kUGw7/tUqoGFKZl1JtvltdciDRjPFugjJzFMqHT7rJab2h1u5ycnNJudjibLjC1YNTrkJcFQeCT5rUttS5LKMFx6zm7MG3yLKVS0Gq1KYoUIRXCNAFJmqbEVYllCHSVU0lBmmU3+RSSSuivRw5KKyp90xUQoCWYtkGh6kjnwLXodX2GozauI3mRhoSRQNxYwwtd4tsmmDdWvVKipaQ3HHHv3j3iKCWNMzy/zdX1lHa7S6fTpunaRKs162XIdLMk8H1c3yNTFYvZnKIy0LqJMFzmmxnrcsnFbMHucIe8KnAtE1MVuFJTFSX9G5LiJoppNJt116fSrNYr3CDANE0c22Q+n1MUJcPBkDBKsLRm0GkidYJvu/V7ZNtgl+wf7fLe+28Rrqd0fYuT1y8JUThxyjqMUNpgFaUkhqC33SOMMrrbXcaXa0RV3RhXVZSFQIUxVV5iVfW7pVuStMwoVYktjbrrJwCluLgaYzU8hqMBi01KGF8hkhZoi4cf/Sa/+zv/iNsH9zGlXcdsq4LF5ISf/Mnv84f//L9EyxWH3T5+M6Dpe6iypCgrykrjBz5alRiGxMwzyiIjKwssx6OqNLbtUCYpeV4ihEAVCm1I8qxEWR6D27fYe/QGu8Mmu47J6eszEt/n/m+9TbqKCLa6DB/u0z3YQ2iLKI9ZXEXMqoyGI2h7TWQcY0U5VbRgS+Z0mj7LdU47WdLu/PVQ4G/ObnAk65/+Of3hkN6b97lYb7iez8jjiJ3DPU6vr7Atn9fPnjPs9mndOaTbatFxPcIqpdsJKCKBZxlQJbiDHpt5RCUdzqYbnj95yUPHRRxt89mLx7QtyYdHdyi0RqUFp5/8nN7tW+y8eZuL55eodYqDxMxyRLdNeD0hTCKml5e8dfsNIlmxml6BI9jd7tLfGnB59oqgbHP77Uc8+eQp3k8/4eH3vsWZqG067925xeGtQ6aLGRcXF4yGAyaLBdvDHv3eiFWimCyWqCTk9WyGDNpk2FxcTdDXM6p4XZtrbG9zt9VkM75inMYYnTb/6pOfs/XyGed5xuVkzkGnj7nVJ7UlSRpDURLYgjTwadkeweEuth+wimL+4Gc/5U//6Iecffmc6GqKVSkml2OevHjJvXfeJej3yZNTnrx4iklJw3dJspxNFtLd7rI76rMpM2yjiY+mWC9JL6/puz6RZ5G2HJTKkZXgYnyNnk74ZrtNu9/g7Ow1ZZVjAH3PY3jnNs72Fp/95Cd8+aM/R60WtBsN3EaLym7S3zkgnC/JJzlet8W9995jvckQ64JQKuauZss5oGeblBJEnmELhSsEZZGziCOM5yWiv8tOavDmN7/Nj/kpF59+zOvZHJEW5C+eM+i2MKTBsONyd2dIRkikBFZvyKL4VXvePC948fwlh+0mR70Wb9094pvf/4h//q//e7LZBVVg4wmDw3u3mfgOjVYDvxngSU1apfiBT1HG5GVGJQpGO338hktZliR5xvzyirPxBBk0abfa5Nm8bpkLSZVndSGUsnaavGmrV2VF1R+Q/W//d2jHJkdgTGe4/+f/E1WeM88ElVJcXk3R2ceYlgUKxvM5wrS4dXQLIQyefPI5g/1d3hj2mZ2c8snlOe3AZ2t7C9NyOD4+ZTQa1Ux8w+DV8TFb23uEUcZ0tmC+XKP0L07k9SyfGwJhHaRUVdXXaXdVmVNFiiyNKYqcCojznE5vSH8wIk7qSF7DsgjjOnZZC4mUBi3PgdJlfH1GVdxYv8q6qAJIIbFME13VSY9VWX79HQoh+EtNg7/y+sr5tCzKugOIpNls0m51kJWBJS0Ot/tMriecL+aMdnfZ3t5F5gUN3yWKU7JwQ6Pbodnv0lKKJI4p0owMsCwLV7iEsURVJY4hsC2TPKvQGpqtLmFUdwzyLCXwbAQVVSXIixKtxc3J3aAsFWWpkVJiSoG+8flXlca0TSxLIqvaHyHwLKpkhZQ2rgEbXUs0S1VhmhLHEtjSQogSLQR+q83B4SFxnJAsI1rNFqvVht29A87Oz3FMyfHpCXGUsI5zEApDF+zeOUSaJpZlE25SVmrDfJ3QaHeplOLdt98mcHzyNMEzDUxDYhgCVcFkPkcpjeP5WJZNXhRYtoNzIze0DIPL8zNcz6/zJ/KUQityrclUCUXM5OKM2Saiuz+k2fa5/dZ9rIaLYWhmiwnXl2cgJNfzDYbrcbi7j1ilhMaM3k4POV9y++iIn/zkCePrJUVWg8aiKCmyCkdKDC3I05xqE+EGFsIyboi3JQa1ZLZpmRjSwA8CKstC+wFia59f/873+Oj932XU2cJQArOsgWsFlM0D/u7v/Md0201+/5/+P7BdjaYkzxO0NnEbDXSpMU2DCoO0yGpAa9qURUUeZzieT5YrDNNm1N9mvQ7ZkNNudDk5mdM5OqDXsOmZBh3PI8xSto/u0NzROIXgbB3y/m98xItXzwk2G5bTFbPZAvPWA1Szx3wTYlc5tqk4atsUaPqOwCw3uC2HQ7vBruP+1YuLfwtIeDbZIKMZ7WjB7Q++Q7u3g7G1gxWtsdo+vqWxVZdsbw8zaJFriyqtKMqcIIsZ7Ax5eXWNnoe0fJPKsgkXr8FQTDYp4TKhGJnoXCC7W6gqZ1YIZFrw6c+f45QzquWcw4dvMXr4iMdnl1zNLug6EhyHKI0wdcH+4V1myxnCdRFJwp07h9za2ubps6ds7x1wdvySQVHyxrtvc/bTTzl9dsLRvUMajk1n2CNdLlhcT+m2ujx9+phBr8P27j4vX55w8uQ53YZPdzjEdhwu1iHrTFHFGcnkGp1O+c53fpd/+I/+J3x5+prTn/yEvZ0dlBR0jw7o2Q5Xiwn9PKXT8lBSEqe1d75WEpsSI10yChx2Oy1Kz+FFtODk5JST5y+I5xNUHqOVYK5KsufPMdOCd7//AyQ2VquHjpYYwgDboIwy/DQh8Ab4nkOxXJHNFyRxTHw9w280sRoN2q6NHxiMkxhURavbI4qW9LTLt37vd3j1+DHJ6TFVGhIYJcOeR3a0S7f6Nl88fsYsjtGTiFbTpvfGEa2DQ5Yfaw62W7gNk7hMGZoGvm/iUbAcX9IQFddpWMtUK5NsFZEqxVke4xgWg74kjUKuPv+Ci59/yvTFS7AlV+sVWZiQ3cybz85SFuOIwPeh5dPcGdXF+JeuoNXi6OF7WBcXoBXPn37BTrqgJxTPLo8ZNjy6nS7e3R0KU5MvI05enXGWpYz6TdyRphl4OL5Nu+GyWixpWwaV66BDRVhoMhysrD6xtto9Vus1qszqEcNX2QFCYAhZs9apqJpNiv/kP4WgngGq58/J/o//BEMlDHa2sY0mWQGvr+bs3r2F1IoHj94k2URMzy5oDPu89d4jyjgGVTKOEoTZYLUJ8fwQISO2tkdsViHd3oDj45e1Br9UxGnF1fW8zrtXNyeor7JHbtr79eb3VZpp/XutNWlVUKGYRhvcVgu7cIlWMxyhycqSpNJIYWA6PurGNEhKQbIKCecT5I2sz3BcqkrXm7Mhb07ON1HQNw6LX7uZ3oCUr07PvwwKfnXkIKn5CjfZDlpjmzZZmpMVop4rNwo2cYTXadMaDpAFPDv+guVsRqfbwe33yBRUVcHhzogqabKYTFkUBUVVESUJpgnthsdmOaOqylqeoiWb1bqeOTvOTaiPpqoUWVlgmgJDgmVLWh2POBIoqx7l5HldoICbolbHCyuhibOcosgZtnyycIMlTQwqKlFhGDVPwTJMqqzAllBgcPfufYTbYJWkSMvGdhwGA5vxeEyWFwjhogyPTBdYvkFZxWztjPjo2x+ilSYr1piNDheTeQ1g4wojy9FRyNnlNWa7i1CasCjwPB/bBZGkpFmFadkIpWn6PovlEtO0qaKQopJI0yFXYLsuwjBouQ62NElXS1R8yeJ6Whs+6Zz9/TvIqqJcb+j2O1yen2EZBq9PLuh0e5RVTpTERGVJZ3sbnRUcHexx8fwVnq/xfIuyqrtzJnn9PlWKUkq0UFiq9mboDbfJoohoucDUFbrMMX0br9cg6LW4/dZ7jCch2/vv8OH7v8tebwsTWfMdyjqHIy8yiiylKCJavSFvvnGXzx//mPl4grZcbMdnPl/S9gPMSmF7DlG4Il4u6LXajC+vSPIS23TBdWk2fBqmi9MaIAPJ9GLFbL7AlbDX6mPZgjwVXK1huOUyamiSecjth/toMppCUMYFLx+/wN3ZJd+EJLGiNGzcto8oI/pBQNdrs7k+R0pJ39aYpqA4e/63Awlv3LqNt+qjRUl8cYnb6vD+r33Ekz//cxbPj9l98y5J5WEtKoatFrmQ9FoBV9M5p6+PMZHkjkE5nXHv1jYqzVleXRMEbSptUBkW59cTbu0d0G+2CRfXvJ5P2B53WJQZO0Jg7exzFUaon/0pB3fuEPzGhySTCb7RoNv0cW2Ls+mcMk5pWCZOpRgd3ubjx0/Qi5hlec7dB494/eVjrPAT3n/3Hc6uL5iv13R2YbPegIZms8mTZ894484dOs0GT8/PeDq+IKpKJmeXmGeXKMOlkC6l7SKUoBFI3nvwiP/kP/j32FhwsVnT6Q04T2PGL1+xbZpUwx7RKqZIDT5P1yyiEEuDVSrWB0estrpcTxOiuML4/T+m73cJt7e5fv6S5ckp5XqNoTWW7WJYtcLh1eUF8R/9G5rDAX3XohIeyjdxDA+/isiiiMAwYb0hXocUST17s2yX2ekFO8Mt7KaPUdYRvr6SNKWkezgibtlMN3MuFzPC62t2HIv33njAkzKjXIe88/7bBAfbvH51zPjVOfGmoBlleIZJc9TgrQ8f8ea3PuDjL77EjxLsvEAVEatlRpmnNPOSvrDYFDlxnhFlIVKlJLnP6+cvcdpb/PN/9k85efaatu8x7O/jSYNVOUcLgeV6rKqKudT4vk2yWeH1mnzr7bfo/LP/L4NmQHc4ZLlaYW6PuHz5ksnnlxybFQ/CjAiTNFZkhsBjzdHRPncefJ8f/+Rjrl9eML4Ys5wtGT97xajfBdPADRqkUUyv02MWTphHKVWp8dttwjjFsi2iOCZLY3RVINAYhoEURi31U3UV+KvshbXWUAoG/Rbf+eCQonQYv3rFYHeLXrvF+nrC+fMXlJaBPeiw0+tSljk/ev2C7WaXW3du8fOffMzBzhaVqui1O2w2Ed1uj9OTM6Iow280mc6WvD6+pMjrwCWkuOkZ/GLer/kFEfBrLuANxxJqT/k4Djm/OCMMN3RaHeazCY7rEzRaKC0oS42QdWrf9HrKy9NjwjSuARIVZVnr+aSQIKnn1jeS0K/+z79qwPA3Dh30Vx++Pt1VaIRloqTAtAySMCUaX+E3mkRxyPz6Cmm5GIFNo9um1W6zmK9Bmgx2ttgsN9hCMrm+Jk5StJQYpoEuCpBgCEmeFTXQktBuNojihKIoasJjGgEK3xX0my2uqoIkyVgRURRlLcuzJU7DIcuyOuZbClRVUZQ3qgUJaVaS5XWoU1JoKl3hexLLkni2xETjNBzCvGJre59Wt09SCYwCLMtlHUYs50t6gyFlpbi8OKfheeRFjtNtUUQpd+7coUpSqqzkoDtkZikuL8bsdAa0Gy2eHL9C5xm50jQbDcZXY0xpkCxXaCDeRNjtNo5l1MZlNPFdm7IsMV2HdRgjbAfTtDBNi/UmpCsCwmiD1AkWMSUaHJOH779D0HbYZCkt2SIpSkRNnGCwNax5cVJQRCGJrhg2m+STCdJzKdOYZtNlPY0Z3Nsnnq6YbRZYpqQoKqRUOKag4Rn4w3Z9ercF7bbHYjajyLL6XQwz+v6ALDP5+//wP+I773zEyG5g6DqwvFSKSpXEyzlVFpHMp2SbGeniDKeSrNclNHeQtstmuUS6DqnlMZ+ccXfQx10nLKOYuYJEwTzKQOU02ppNnGO2OvR8jUwyqjSj0fBwXYtCl5S6IKhKeqakY8Hk058xfnqM1+xi+E1Oz65RboPcssm1IJAWZq5Yr8YYscVoFPDq5Bm9ocNhp0OY5ZSqVtXlo95fu7z+RpBweX3CFz/+lHix5HCvzUG7zaPv/l383/5Njv/1v8ZVirWtmRYhHVsiowTh9zhNYh7P1rglFCojoGQUJbCJKcKEyHSIkoTCMJmtEu6rksoyabsuw1t7hGlFaZsgA2bPZ/iBxeG7R1DFbGkXdraRMmAxPmd+dU2vt0VlWMyml9y5dYuz8ZywFBxPZ+yGgqZvsPv2I55+fgJf/oyjnTat7g4np1PMIqLX7zC5HvPowX1UWfHsyTOqIue7j97i48+fMy0kvmMhkFiOT+UFnM5XeC2fj775AR9//hlPxguydcz+4SHz9QpRKhLbYa5NqtImLCrWtoEMeixfn7KZL3j8j/8P5PsHoDXnSUL6P/9fcPpf/dcshMHjz76EcI33VUtSlShVoE2HlWVg5CFMMhr9FvmozTJPSNO0bq0ZBkWWMz05w3Q9Oo6H63i8XK1YSoN+WWGOpxTRa/wgwJQ2RVWwe++b7Lxzn59+8injV6/peh6ObfPn/+JfU+2NuDy7oEXF0JEcvHOb690OeVwwO7/m7Xu36Po7fO/b3yB1JRcyJ0uWxIuIRR5BWaDTDEOD46yZRzFFpTFv/O7nq5Czk2doq8FWr0006qEaPt333sSeLWjsRIhul806JHn5inA+5+VmQbvXZl8K3rYdfkAJ6ZKXf/Ipe65P8O4jHquUs08MVlfnPL2Y0br/iO6gTgRMyggrKxiamu//4Du8un3FjxufcvX5U6J1wvHkNUJCZzBEasEqAcs2KSuI44RMaYJmA601ZZagVVXPOPnqtFt3FIQEpQApMcy/tOSEpt028B2LzYtjPvjudxAipmV7zF68JElTBreP6DYD8ijm88df4EjBw0eP+PKTz7nX6rK1u4UXuDSDgLOzc2zbYzJdMp0sEaZJOFmTpDlxmlGp+mSufukkLhAgQXx1cqe+Af2rx3W0rsl7YRySpDHT2QTHcrAsB98LMKRJu9Uly3PCOGK9WZHpEtuxEIZzIynN686KWf9HWumbjoH+RebCv0NWg9a1WOSXBA4oKdGmQSlAVzlFlZOkGVme1/cVBAyGAwbtBuFqzXQ856233+LickwWp0TrFUUak2YZeV7Pjg3TwEbUrfK8QCuFaVkYhkGcRgghKcqSKqmwDDANk4Zf4socS2rCQhOrHGEIDKGoSjCNWi8vJdiOTZJkKKWRholhaOIo40qXZEVJnNWWzJ12A99R2AYkUQ6WyXAwwm/3mK03mG4LrSWW6WCaBqOdbWbzKc1GA9c26rGXKinzjHt3bvPGrVuEywW2dKgqwSTa4HfaNLsdHMNme3uH6eSaVCuyMGIZhlBWNPyA0hCUWYZlaJJojWNblHmGZZkUZU5eVmDUYLRSql4LWlNWGdooWGxm3LrTwei7rMqK/v1DhkEAZUqZhqR5TrPTxbFM2lnGhVBYpsHp5QUDx2Rxfc2t2wdcvnyJH7hEUUF/GLB1NGSsY0phk6RlTWwVYDsC01Q4ZYaTw6jfxnEc0kGP169PWK03CN8k1B7/s3/4n/LWvbewhKyBspZUaApdYZkaVYRcvXrC9fyc5WJKXsRkhs29j76PvX3IcH+f61fPcQxJrkpOz1/x+Z/+kHIywem1afht2trBMRtsqgpaDWwrgG//NqdHD8jCmDIrsP7033BYRnitFqqouDw/Qwib04uXTL/8OePxAr+3RWfriElUcX59xZ1vfIj0m1yOp/T6WziVDSJld2uLhm0ibEUDi8oICK0GZ+sYofRfu8b+5oCn6Yb2/QdsHj9jPF8hDQv3088ZvP0evP8eRhpiZgJlmPi+SxRu2KgchU3fCxh1+yzDJb5n0Ns/4NlsiSkNmkGALVf0+j3KZEoRhZj7+1TXlwy7LcZXSwaNgO3dIV98+YrkxVPE+pqdo12CN99inURUVc7B3duYeYbtN3jx6oTWaMj5bEqaKVyrTiezmg6GZRM+e8bB0W3OphOylxfctVv4owHNZoenz5+zu7dHEsd8/ukXHOztc3B0i1cnp1ydndcMZc/G6XYwHIPpZEKRlOx3uozjiMdnx7w+nWGuFkTnp7SHW7QODiiFxzhMCdcZq/UKx68VHdliheM4tQPbDbNNS0npecyvJ3z5+oRwMsW80T1LIcjzgkoVGBpMV6FtRdBo06BAeS1k02Pz7Dkyyxnu76J9HyEE6zAkN0xaDUGzO2C1jDi+vkbEG9wsI68qKtfn8MEb2HFMO0xo2h7v3H+AZ1t0Bz3GL17Qa/VQzTmPX11QbdZsbfXp7gxptD3Si4z168ekUnI56rORJeF0TBxHZHkBWc3cvnh9QaAF/cYQUShMw8CSJgLF+fia8/MrBtv7CN/iwduPeOv9D+v7OKpwbBfvzhEvr6746R/9IcnZGd2Gh+nZmP0uZ7NrLifn9PotfGlSzpfcGY3ovv8Of5wk5LbFFMmf/ON/QtVoorXGmU347f/9/5qe1+Dh+we03gjIUsXVq1MuL68xywrXtSk3MUIJJouQUhe1PEoK0jSjyjIs08ISEPguWZqAUkghKW8G/2VZYmiBsCT8pcUopGSw0+L99x4wf33C05//hPtvv8VPPntM328wPDxks1gwXcxZZAm37t/jk08/ozlfc+v+fTIFB1vbhPGG86sxcVbiNwO+ePwFntPg6npaz2arikrpr1lyNYdOfV1d9Q357y8X57/c2tfcnKa0oiyruvCyYR2HuI5HXBYkaUpR1uDAvFFOFGVRKxBkzc9QVQmqHmmIrwCC1n9pjPDvdombFog0DHb397EdB8uwqGkOJpbpMBmP8UyTo36fsih5cj2lGfg8ff4MadsYpsC3bU7GV+RFQVGW5HmGg0OU1aTMUmls20beGORorShLhWEYWLaJIXIco6Lp2+g8wZB1tHxZ1QCyUiUqF+RZWadjoigLTVFUKFVHmwsEXsOpZ/+ZIq8qhKFxTWg69XenfZusNJCOD6aL6QREaYFpOnW8cRqjtGJ7e8hsck2/3yWOMkwp2e11ubO/z+XZGWVVEcUFfjtntL3Pfk/y7PkrTMNidjVmtlmTZxWryyllViB1xaLIkZ7L6HCPZLMi1xKtBWmSorVNlmeYpo3tmCDN+p0pMgLPpkpWVGWK71Tcu7sF0qSxvc3WwZDADijjkHBWIFUt9RaqQFYF/VaDyfUYzzIIN2tGowGuaZKjGbVbOJ06kVPqEu/WENu1mC4jpss1mAbakeA7FLaJ1/SJdEFWQm97i/uDIReriP033uY//1/+r3hj9w1cJFpAKdQNz0ZgmyYqS3BMhSFTZosrVlGIzgvSPMVrdbCsBpPrNUdvvEk6mzGdX/Pgwdu0PY8v/uLHtBotOo0OhjZYrTf4qkS6Do4d8ON3fp0vf+d//PU7vT2+pvPFn7FleIj1ilWUMfQDjGXGep0wSSr0ZI0ZXdEZHdAwMgzToSUkBAGn58ds7w0YeC5DYm77DtV6wecXUx6fr5kGI6zOkE6p/tp19TeCBKs9xC9yDt97l/jsnFUSc3w1oax+ztZH79Fwdpl+dkZXeKgsJ44ijKLC0Smdlov2BOamwEsrCsPm/OwF4WqJ125ye2vIuSWIwjpDoRRGfQrYrOgNeoxcn40qKQIT7/4RZwKWV3Pc9Y+4986bdLtD1usV8fWEvcYIr9tBagV5ieHZhOGKh3ducXtnxOvTM05++px7Dxbs376F1X0AzQDbcXn98iX9bg/Ptjk9Pedb3/oWq1XED//0R1xeX2N6HncOtjjY2aYsNB9/+ZKLqylbgx3ySjGeLTh44z7j6DnzvOTJZMEH+7eJpIlax1hRhbYd3FYLGSXoKCZPa834r7LLNbPJNfHJKYQbPKMmSWlVT4i1Aq0qVKExiwLLzFnbBbIIOdzeIlGQRBEuktzzyfwGMk1xbQ8MyeurMaocE11OEEWGF1jkpqBjuPS2dykVvPjyCVEYsywVvhZcXF9zfH7B+vMv+d1/8A/4rX//H/H85QUnH3/B1cU5dlOAqZjOU5bRgt5wxKdPx0TpmrRYkeU5UZhTLiMWUchqsSaoSrb8Sxr9DqkoKIqctCx4cXJJkRQcNVtkpomZl9hpQWYqPv3iKW3b4x88fIv3v/cD3rtzxMc/+XMuHz9hfT3l9MUZT/KUYeDSazdwW23aQYvLqymTKsEYjuhaATqJKYMGZVBLsuyyoAx8ZlnF04spSwWl7dMeDFm+PsUUFpZhYUoDpRV5WVICVZ6jVVkDPV2SRglIQVWVtaTthi391XBdUhcuIU0M61eXnDAkrmUzyhPe+cGv8yd/8TMuzq948NYjPvvzn5EoTVbktCxJfzTi/PSce3fvMb2e8sbBEdPlklfHx7iOh9ImXqPDs1dnFMIm3GSkpXFjUaypakH9jfYf0DW58qs4Zq3U1+/kX+YAwM3tfDV+0HVb/6uqXuUJpVaEWYbtOCipidIYy5CUZQnCQCKwLAutSqqi5Ku8dXljBKBVbdGs//r96lc+09d2zboemXz1mdvtNsP+ANfzKfMKVO36mMRL0DCbznn68Sd4rsfFq9e0+0MG7Sam65DHMUWeUpW1F4KUtRGSqjTKkL9w0dQKz7Mpy7zOxpAmRVXgmi6qSChUSlW4pGFBFGeYjnVj1Q0qVyilMaVRA39DYloOZZGjVM1LcB0by5B4rkVRCUSa4NomrcDBFjFhnJOUFs3hPs3uiNkqxTUElZZ0Oy0MSvymS5rG9LpN4s2K09MLfL+DNEw8z8a2TMJNiOX6uK2AdZyyfv6aeLnB7w54enaBrSBTEs/zmF9ekwuFa5nY7RZxHCF9hw4B09mKQmm8oIE0BA3bZLUIMW0HwxJUqkSiydIckW2o0oTBlke5mRN4AbPnT+m0bPYebbHKY2wJ8WpJy/fZLJas59e4QmIrTZEkrKh4NBoxfvoEJ/ARhiRJElqtLoEpWC1C9rYHCNum8hyGh0fYDY97jx7Q397Dtgw6rYB2s8mT568oKsF/9J2/y9Hum+w5HSwkOSCURqiq9vIoKlSRUaYrsmjFeHLJ9OISr9Vms4mRjmR5esbidIzb7LI8PiGONpRZwu52j57b4u4bD1HCZr2JUUrg9HdxTMndW4fsdzp8/pc6jXazxfbdN7AFXJ1fYnVHPH36gmJ8yiYt6lyIUhLYTagkDa0J0oi2ARfnrzHLHGsDfd9lS5rEl5dcTue4nQGdbpMir4jXc6436792rf2NIOHe7V3eEDnKtskf3kVnGZaREjgeqWtSmjbe1h5GGVH5Lq2dEWa7jVytODzcJvZdGoHFyPJIXQ+Q7B0eoouUpunQbbrsv/M2XllSmg6x5yKLnDfv7zM+vaBcx/z2b/waUgvysKwRnIzJwpBQLHDaAYHnE5g2M8fh5YunDLd3uDo5ZQtFr9/mhx9/zNnZOYYucJ9f064EgZC88b3f5Dhe0x/08X2Pi7Mz7ty+w/VswceffIFG8s2PvkXg2ETLKZcnrxivEsKijgy1mh2MImHU6eA0GjS6fXq9faqqZKwr9HRJx3TpNR2awYB4k3A++RJKxSZJiWfRrzC5AcI4JJpPKVUtL0LUErJ6s7KwhYFtaHrDFt4gIM5DGn6LSZUz2SQ0+306fkDueZxvNnTyCiOruxjadvAqA7OoUGmOKzW5qBhHEZ7bZLVcIDs+12lBO+iwFCWiFRBosLZ2WDoW/TDm3v1brC7POHnyObOpjd3r0jo4Qm1yUqvN44uUsydPSWanGEITrVJSpTAHXQy/QVbF/NFPP6HTbdJs14SeeRSRmpI3HrxJLiX21pBlmPJHX3zG+7/5Wzz6e79Ny3bZ2Cbh61dsbff5zt/7bX7YDIh//hmzL19ht1rIrT1Cx+RPfvYJ7irh4M4Bw2++RTDcY1XOSOPql0pJ7eT30Xe+waM79/jjT77kYrohnCX0t3bZ7F/WMc3rNVEWEXgBZaYRVU3KK28SIx3XBWmTpxllXvBVNLzWGsMwkVrXp2ZqgtDtho/83/znWLbBsGHx5v6IpBvw8mTMYrnhw/sPefriKcYqYu/+fZ49fcHeaMjF9RU7Ny57qlTcf+89NrMV88mM3nBElVUUcUKWKzZJRlJCUii0uFni4oaoiEDcJJNqITFlrd9XqqIq6sL41143ngbiK0Yjus4ZuNlMy6xOPa3dCQV5UdSyTmkgjJpBrtFU+qvPU+cs1H9+Myq4+btfHXXov/LHr3//S4hGCMGo38N3HbIsRVUSpcGyHQzLRRUVYZzwfDGn1WiSZwXnx8d0Oh2arQbr5YLJbPb/Y+3PfiTN0jQ/7He+fbPdzPcl9iUzcq3q6q6qrh729GzUjChq1BDnRoSEgUgI+hcEQRBA6UKAwCtCpETqQhDIkQRRAxGSZquu7q6upbuqcqnMjIw9wne33ezbt3N08XlmZdaSXTPSyUyEh4W7uWW4fd95z/s+z++hqhWSJhvBMm24GtFI1RR8hmagaTpCajieR5hkKKUoygLX0Om1ughVslxmVDWUogRNYJk2tZKg1TheE98rJY1VspIoNISAMi9IhUJTFkXeuE58z0ZWJaYtsC2LsDZA97CcNlZhsA4TBhubrFZLWr5Fu+NTlxlJHFGUBZZls45ibM/D9D1WScytGzcpCsnx+RTfcmm5bT5ZrJFxgmd7CNNAywrSOEVvBZhViWObSNvirf19lsmySfDMSuK8RrNsFE0HzrIa3kRdlRg6IAvKPAQUlWFidjoskrQRRTo+dzWdfqdNdHnexJXrOuFihqoqeo5NLSUX4zG1Uuz2+7x88ZxK13EtE2wLqhpVFlSWTidweXY8x3J9vv7GW9x4613sbptOt8ew1UNUOYHTZHW07r1OkkvudHbpWV1qmtAxUdeIqqasS7IiIQ8TVJERLi+YXj4jr3OE7XEyXbK1tcnG4RaPfv4+y4sx0eU5YQ3GoINtaFQXBVuuDXFBXRYov0UetBGuh5zP+Mm/+jN+lkeM//h//KW39+bhAXtGSt7y+Ogf/mPivCRPC8xP32fvP/2PMAtJqenonsMqC+l6Gqv5MZqxgR4YXO8M6LUMWj4ou6Y33GTv+iHRywvKaoZUGQPLwt77clrxF9dXFgmL5RIlS/K6RmY5paWjRSG2H1DqBugGe6M91Fv3GL98hdfpoNkeIptSL+YUdYcgz+hubXOKYGuzz/X9Q54+fQJhxN4gYFlJklBiG+CPNoniit00JZIx26MeaV5z/OopSQEdq42plcRFiHcecu3GNZbhGuPkFVHbZ3djj9k6REkIbJcXp5c8XkSU85DRsMdJHGPlOqouODs+Y3D/NvF4wsnFBa/ducvFySlH52c8eOMuHdvh1dPn/Oj9jxgv5tAOGFy7xf7WPobXZpFoaKsxnd6Il5HErEymqxkWgtZoQKXANEyyqrEjqRKiLCG5mDN99gq346LrGp/dkgVgujZZXaEr0Gi4+IWskQosoRB1RdsSvH7QI0MjNXS0IKDutbh2cEBl6ViWzfH4kn4QkM8WZPMli7hGLNcYtoleJriaIlmGxEWBsCyW6zWr9YrAMhiNmujRWirqk0uELfjm66/xxu9+nYePnqDOJvi6jtnv4A2GnJ2c0xEuwmxjtnaIhSDyNinGIVG2wsDEGgy48Ttv07m2BWbN8uyE2dERR8+eoSvF/u4e916/j+W5BIc7OB2PVpbhKpPfefMeO/vXkGFEXpVMaoO8yqmLnJs3bjII2jwZDNm4dQsURJMxmucwPrmgfqnhXr/G+WTGMkwJi+pLm48hdEaawfHDj5hNLqjnMXpc0u04HNzYZ/z0Jams0fKSomgErkoTTY6BYeC7PnGWk+YlVq2waKxuFaqhLFY1mtCIAUfU9AP43TvbGD/7ARerkGHHxtruc/+dB3zw8Ucoy+Lj997jtbff5PEnn9Le2WVjtwl22Tk44OTshN/7+tdA0ymzlDRPGrFeUWBoGqaps4hiylqRpRmGZiBRzay8qtGvBHhCaCi0JuDoM5GiqlCqbjohV+/IX0YhozWbd/McUFVVA4/87EQPoGqKLPq8/VDSFAy6NBvxn2pivrUrx4IGzZjhqpOBUGg6n+cV/HXrcxKj+MxUCYoKTSvwA5d1rDAdgVFryKomzRoksKxqwtmUsmxsjOViwflkgo5GuErBMNAMnbwscW0Hy9Ao1hGG2XSW6rokSQpkXeJUGjpNnHFdSZyghSpD5os1y7ACzUCIBqtsCUGtKWpNIZTE1g1KVVNICRpIpX0OkloXikyWyApcW8dQGUKayFqQpgW65hL4LY5OZ3T7A1pajaUrlGU2Y6esxLU9To5OrorcOXVR0B10sT2LEnj14rQB+aCj1TXL9YJru1uoomIlayaLFUWaoilFGkX4QRvbC1iuZlTdFh3TZF6UJHlOUQtcTcO1LSxdsE4SyqrE8Sx0IcnzCJ0m9KjXa7G93aMsp2xu9zANm/DkhL84OWYxH7POJL2Ww4MbWxRZzunpjKIsUUi8K0JqUUg0wyQJS7I4o+VZeIbg5fNX1JqOubHN4e4h/a0DNrY2cAcDBt0+HU1jPUnQs4IiialLHSla+MGQopK4mkYqJFpVEU0m1JaOWRYU6zW6VoMl0OuC8/MTitEOd+5sIwKH3bs3Gdg9jv/Zf0PWs9n124w2WlimSTU9J48iZFWApqhFk19R6TrjMCacrQl8RSG+7NLSipz18QvCnV0evf2tBsIGBJ0W+n8q0IFKQqIDWolpa9i2xXQ2xrcDXCEY+Rb7Q4td36Kazjk7uWC5TNA0BxElJOOc09niN15jX1kktAwD029TejZmLdEF2K5LmmZoCFIlMaoKw2ljWTbheomdlcyTDISkqjXC+SWzTod+Z8j222/xyctXzC4uubazyeD6Lu0spxivaLsearOPlaYk0xmH9+8STiJePH9CnCTUucTMdPLzYx68dZe5o5GmGe29PcLLKYf7+zw6f0IRRXQ0QWezzcmspt0ZkU5q0ospd167zmI65f6tQ7SNLuPLKfX5mNtvPeDJyxcsxpe88eA1Tl6+4Kcffcp4ERJGBSroc/utt2gNR0gESZ6BtHA9B6sVcHm+JE5LSqlYX46Jo4TaMdEGXTZHfdwyZzqeQJoyOTtFSUnQ6+CcvkSmayqpiOdLnKqk1DTq8mpWWdcYusDrdknStIFtVDVHL15g9TYw2y3a/T6RbVILhbA1FllEu99BCI3c0ImLJnglixYso5B6vSCPY2QNSjNwOhpREjNbLBoSoumQphkCjSyPcX0bo5L85T//Lo8eP+PG1jZ5mWJZFrZhNomKSc2N22+xXqeUG33Mg33IYw7371OSMej36Y16tHoOW3tbWG/eJYliXvzwh9RRxMbGFpv373Bw6yaTImF8doyMluiWQ3n+nEjl/PCHP8aaR/zNf++PWeiC1XTJQApq1+HwnQccT2c8efkKoph3fvd3qH//m8yPz0lOL1ikIeu6xt7baXQgn20mmsaH53OWr55SlQV+JekbFqkmWPfb5LrEtQwUNlFdoiMwdA2v08UJfKIoIc0KNM0gN1UjxDSaC7fOK2rVbAzaFQXOa9t4Zs2te9cYZRXx5IzB5hb5ZMbX7tzl+OISb3ODs8sx/YN9nj59zq0bt0hWIf1en7vXrmFZOpeTKV4QcHF+ju8GCAVnl2NKqXF2OWO5iqkqhSF0ZNG09uXVRixVMzvnSjMhUEhNoFTVhAbBV1oJhGjS7X75savd+RePXSGUG82BoKoKylJ9waqqrkKlrn53VbxpQnyulfj8Zajf8KI+Ezp+9qHW4KWjdYhju6SVZLGKmshlKUiTlLosyZK4iVoumy6dQCNOV83Ipq5Rmo7QtMaUcvV6yqrGtmzyLEdaTRqjvBpHFLJG13WUpiERrOMVXkcSZUsKWYKuo2kGSiqSK4aGqpsQK6EUWd4QEBUCTdcw7YamqFRJKSW6EOhoaMKglhZJoRjPE7y+C7qH0BuAl2VpjIZ91lGCZTtoskbmBZrSSeIc27aRSBQVw8BHlRLNtsmzirOTM4Jen6pWGGlGv9sjK3OkqknSGMsyG9snsFjMcW2TJIpI1gs0zcC0FAINpWp8t8ViOkZJRa8TECVr6rJElgWmqTcq/XYHnQLL1JBFiqZq1uMLNKFYL6cEo/2mY1GkrOcLqkKipMDSLbIoRdk1AsF8MsN0bILApqpqvG6P/nCTSgqqskLaBsrTWbx8zvTJM1rvvsskTdCqgk8ffczlxRnC6fK1P/zvkkuF1Gq0vECUBWG44iJc0PJczo5e4giN+WLK9rUN8iSiE/j8wd/6t+m5fbIkYilzDneu8+3r9/i/vfcD+tvb7Pe7PH/8mJ6pCPMIyzXoGRrdlkO4Chmv5rSqgsObN+gaFaeDPpdfeItXdc6LV8/JrC9zDDRdJ64UqWHjDzt87fVDkvGYZRJhmDYD3yewLKRKCdoB8cUZDx+ucHSbLK746Ok5R+M1pdSbcVz45bTiL66v7iQkS+R6BoaJNE0uHj1l2B1Q5gW94QDZCVBZQXZ+zmh7G7/bZjZdUVUSp9XmfBliFDkbSjH+9DHX7t5l784NalnSyUu0Vch+u43ctUmrikVVUFkCexrTrTUehyHUkpblgmuyxGZ8kpN+/4fsvXmX3t4Bdq/Hw8cvEEfHVOGa7vYOp59+Sh7OePDaPQzR4ePcIHkUcvbkiMFBn+evnrL/7utIw+PgwQNeXo45P7nkdx68xTqt+ec/+IA4jqikwtAD7t56g353i6SuKGXJsOWzXtf4siKpcsLlmryumrCrnX1M2+RifIE90EjCiCiLOb085/TFc1Qc4whBEYa8/Z/9b2mbkvF8zfOXl6zmCaXQkKaNZutUcYRfKzZ7PabdFlGaUFaSteHSard5/Rtf5/bhAc8sgw8//JSu1SFZLSmyAmrQC0m5DsmWEUUckyUhVRRTpimaEgS9Pmgai3VIUTQXXbxeEV+dRt12wOr0gj+bf49Q1lDD8tkLtna26HcDJkdHJNMZmunz8slT/J3bHN65Rjlw2XrnBtZ+u7EHpSFOLVkeHXHy/An9bh+v1WK/3Ubrtenv7XHn7QckRYaaN7oFz9KxVcrlq4+p6zWXak06OeXB04cshh2+/8l7+MLEdX0uL8dIzUKuI3xN8Oat24i2z/zwkEd/+R6r984pZI7Va+HMp8gia27GcczLVhcObsL5GUae4McrHMvh2v4OHcfEsy22drZIZE0+XbC3tcu9d95GD3xOTs/54Z/8BT/+7p+jxxH5eo2ompt6IQTK1kEJrEJiaAJdh3g1ZdTv05c+j+MJ2DqL5QK/1SJNcg63djkbn6N5Lnfv3GFnsEGv36fIM2bn53SHPXqdDj//+Sf02l3W6wjQWIQ5k/mSJG+wyEIJKtWcmBVNnoIQTZhSXTeP1XyGRhZXnv9GJvDZ1v3L7ga+8PjnIKYvFAi/DpmsFI2qXYirDVf9ApL0mfvji4//awoXr+QRDeX6CsObpiWLWcx0HaH7bQzbpMgq0myBqOUX7Is6YFxxIwRFVWNZNkpKhC6wTBPTbEZGVVlgWjZlllNJies61LXA0EA3KrI0p64EjmujiZRux+LG4W2ePL/g2fMJZdEwFTSNBmIkBFVRX0GkoQF4C3RqDE1j0G8jUITLFaqSxElJepXB0IQF6dSFyfkkotX1MUyd0aBPGiekccxqGdLzA8LFkjhKMG2LKI1J8pi9m7u4lkEta3JN0NsYoek20vOJsybR9OJiTGA7TGcLtrc3qREoTafb6yDrmm7gMZ9esFquCPyAZLHC8gJs2yQOlxgGUNZE4RylGmeW69rYlkEicqy2xXx+ycHQB0PgODq1KkEIBv02lmex1e8g8xUvnzwlqwz8IMBxLFzbJUlCHNdpsiIGQ2xbo9/yyfKMMC3xBwP29vboDoZESczL8wnxdM3k+RFO4OAHDvFyRhJHV2NIiSoyhKpZlhlFFGLKmunklNlsRp6FTMdTZF1zdvaEfHmB0kr+q//sP+Ob73wLoyzQDjcZz8ZoBuxtjPANg2w+R0URg+0eSR6jWTZuEFAbBaIKySqFPxwSj6e8ODnh8NEH9GyTSiiiPGfr5AntTpdzp/Wl931d1+i6RZHG7O50cJwEaUpsy8EROi3LJCxXjDYDdgLBclVzMU84evqcQuks05qLVU1eSWQt0DXrN15jX1kk5HGKFbSwlYboD0nbU55NGn/oXNT4osZCMHJ8iFPaO5tEcUGuGThBi3S8wDNNpK4zrTLUj/6Sa6+9xuCNB3z0wfu02x0WeYKYLXBsh2ubQ1aGIC0ryuNT9vf3sCoDWcWswpiu36dlK/LFlKgoGK/X7KUZ3rDHOFziabCYzjjPFGkB2nsPefu1B+Rf2+f9asnZp0/wwpi9nRZbnkvd2eXy6CXLyYx3X3+ds+klP3n4MU4cca3bx9w5YG13SV2P0yhkI/AYeS2yKCY8vkBTCcW1bbQoQaYlizhFFxlOWXDz5gGn4ZzjH35Eq1bYrRZvvPMOj5+9oFyuUGXB2UdPWWwHrKKUEuge7LLf20AJg2S5YrKYk2UJ5c2btHotumnO/Z0Dejs7GL7NzZ0NbgdtsrJgsbnENBVpmpPPlqhKEs5XJJMF8SJCVyCLAiF0dMPCEBqdTpdc1BiazloqZpMZYjpDCA3NMHF9lyotOBrPaA2HGBKqsmQj6JBrGo+ePKWMIzobHbQ6R06OiT/IaG11+Pa3/m2Krs7DP31IenTCLEoYn52TJSll3lDZdjc63Ll/i1bbx9YUhq0hbZ3Q0YnyGpHFKF1gJytu7G/yQVXyMJvTKQzu3L/Nk5fHeK7O9kaXF09fMUhjWqMh9qBDsY641mqz83f+JlUl+fCH32ewmHL3P/6PkK5NaZtUUvHBf/vf4+L1txvoilL87n/yv+bvDQNqz8FODrh54xqBpiNsGx2djjCwbJtWf0B+eJ3ff/d3+Mnf+iN+9qMf8+Pv/RnRZE6+XCFqDV1CWRYoAV3P5mv37jObX3Kn12YZhdzY2mB5ecmw32e2XjHa2cJpt3hjdxNDaJydX3J8ec788pKNQZ+gHZBlGTLJKIsC0DFMi48/ecwqrciyslHQa/oVFlp+bicUV0Ya6l/4BZtWP59zBn4b2+Gv3cR/w9cK8eXzv67rDSfgi1CEzz9XXD2/+mtfxxeLFyEE2i/KGpQSaELn9OSSdZqzdb2NY1rUhcQwTBA1CIHjemR5gXblPHA8swltqivQrwoamsRGw9DJq+IqU6FRvMsrEWJRFuhlQZnlKGmQ1RWenVLnBYby6bccTjRQVQOg0DVxdZrnKgSsUXY0NGoFqqbMauaTsinsFFfdF4HQNVZpiVQCr9NDc3wmyyVe28F1bPIso9/voes6z569RK+aa7sZLykMS+fOjbvcvH2TOI4plOTGziFhmHO+mKMtQ7ZH2zheC39jk5/+5U9IlaJjmsRR2IRxlRlRGLKaXiLrgqDVJk1Tut0OUmtCraqyvLJoxui6hkBi6hqW2Qh3X3/9Bu9+7R7zV08Iz14SzmaIfofecINaKsqyJItXdK/tIKIE27Q5nSyZr2MOD/eo6px2r0uWpfQGPaSqMSwHoel4QYedPZcCWIwXlMu00WG0umiDEedZSY8GhFRUJcLQaXttDAQnkwtIKoyyoKhypk+fUjo6y4tTZuNz8rzk/OwcyxDoRkmrZfN8luCZNlkc01rssD/qYHdN9pY+58slY7Oi8F0SQ9DptpCUtFoBqyJFxTPOX43ZvnmfMF0ju23uPPuQ6uEPMYc9TN2i2x2xeP11Rrff5k+/QCCty4o8LfBbAW6eQrxC1QXDbo+LaIHjGNwb9dkfepyeHhGFBWgewvIZz0Mmq5isFlRCpxZgmeZvvN6+skiwCskybSxxXE65e3DIJ8kjBoHD9nDIxs42pWkiVjHzxZxltMLtDDm4e4fKUphZxXA0IpYCzbFZFAXhBz8jmJxz7WAfZRjE0YqOYeEd7BKul5Qncwa9Po7n0esNSU6mhOuY3VZAKDQiyyBWgkLBJAxpvzyiHXj0RgNefPoMU0kM02YuTKpoTfazn/L61+5h/97r/KhOiU7P8Pd7YFv8/GfvUSwmbN+/y5/87D1sLJJUQ/qbROh0hI5u6+RFxG6/w7bf4vnj55xNF8gooR1AmqZk4zHzxZJlVqOESTGZUOs17cMd8rQgenXKcLRBt7eF4/kkZUnL7TPLE9T5FN2w2b5xna2bd+lv7yOLmslkhpE2/theq0XqOri2Q7/VwfAsWobArAvqaM3B1i4/WL3H+PkTfKFRTResFkvyJEWlOXUcI1VTfZq6gW6amJqOqWsErTarxQpTM8iiBFTVsOrzgmRlEmY5ju2C7TFfLhm4Dh9+/JB1FhIu5+g11FXCOs7pGDXPz+a8sf0GL598yqVKOXt+TDFfUCpB7bWQtktgmuwMR8hkiWW5bG1t46CIkpi+JtEMRVRnhOslltLJcw3X8dixDVbTMVUU49y4wd7925hFzobr8OzymFF3i2//3reZpiFPT16SXk65trvLjfvXWJ0+w0eRvHiF0/ZRJow2B5imTv0FJOnhgzcZlmtePXuEyFPKUQc76NAPBmS6zjKMKMZT/PE5Bzv77Ds+3u3rvHPzkG9/413+yX/5f+XTjz4lCSPKoqLWQFUlIIhnS6QtWM4XeJ0+bq9L0e+zubtDURVYpUSFEeeTS0zD5ujkFLvdYnd7G1UVHJ2dcvfuXX7w/R+wsbVDmlWsoxS/3UbaknKxQuU1QqM5pV8Fd/2ytfCzj788/fzFqfyLG/Avb86/Lb/g13UVDMOgqppsAkRz+v/cTXH1xJ91Ff669SWWwpUu4oq2QFXVRHFCLQXxfEWo1rQ7fQzdIE4y0PRmtCIlmm5QyZpaSSzLbPQbZYFhGuhoGHqT3mk7No5lUVZXGoYyxzYNNEMjjwpErUBcBRuVFeOzFcl8QZQ3Y1pDF00Qk2wEm0rQhD0pRaEUsm4CrkzDRKDI8wpNgGlo6JrCtDQ63YDZYo3QDCzPa0ZYrstquWLY6zLq95hNJxRFya0bh8xmc46OjiiKnLIq6I163L17C8dxqZXBajonXkT4Xps/+P3vsJ4teT6dM1lMMSY1nmmR5QV5kuPYDpQlpgZpHOI5DqtVTF3X1EVBUhS0ej10TW+0K7LAsnSKvMCyTeqqJC80/E6bXrtFHl9ZZi0H3bIp8pw0jhiNNqhKwfEkZHx5gV3G+O0OQ2kzXy6Is4ydnQ3C9ZJWu00Yxhi2C7JG1zXyPEfVijgrULaNpoFhmYg0JaoytNEmsapQeUVdSwLTppawWkes0jOqdcTs6JhVleMWBXldEkZr4tmS8XSOrCWiyMj0nEHhUk/WPFr8BK/fY7AzIl0sCIslZpVTzlYsZUztucRtG1+zEaVifjxncDBE1Yp0OudMviDoeCAEpmdRZ2suXxyjCZt0W7J14wZr/ctXqxAC03ewdZPTxyecnE+RusEbr1lc22+zO+zS0hrBa9/sspic8P7jlwjPI6dGmDpKysZFY1kkcfIbr7WvLBLWMqPvBui+zfGLV2z3R+xtdhEoDN9mdnFG0e9w/OgRg24XT/NQZYHle5SGhqGZ6LZHllUUF2M2D3Y4pqJazdlYtjEP99hoXyd/+gq1ipi9PKKztUFqakSzKVVZg6kh85TR5hZGUtO/eYizsUk6X1DJgmWasLUzYn18zO7NWzx+/0P2+m3OwopnpymhKEn/9Ac8+IPvYHz7d3n6r77PbBkxLQuysuLO/Xu8WE2pywyjzMhOnhN4Hq3NfUrHJrA13r5xgFGVvLi85ExWHM8i3Czhwe4uYRYjk5jDrQGvOV0en51xcZkgf/4h16qSrY1tXiwjzqKI87/4EYbj0ep3cYdDBDVmvMLzPe7cfQ17c5NVFLE4nyB0jV4/4PzZSy6eHbP57ts4bz1oEjarnDqK6WcprcPrPBuPmacppy9PSc4vsDQdgaKqawLHRqeJh5W1Iq/rxtZj2RRZhmU5jHoDyiSjiOOmLSyblqfKCuxuh2qdYvZ7aEIQLdYk6zWWCe1uh6ossG0NJ+iyMxhQZjme0PjRj37K0jJR4zWtUZtWv8v9vX3+6i9/RL/fpT3qshyXXIYR77RaLKYzprMztHBBkYbYQjGtFceXUy6NNaXQSMscN+hhPXgDo5ZUszm7GwO2Wz7/6O/+IZ3ukKPjCy5fPudsfElRVcQvHhMYsLk7YjVbMp9NkOfH7G706bV89F9S88vViuzsOfH8EsMwGHkebcdhdjHG1EzaWhOlPJte8mgxY3//GqKWmHnChlHxja+/zt13HjBfR3S6XY6ev+Bn//J7rGYzzi4n3HhwjdhqIDU3Dg/5yff+jOkqIq5y8CwKTdF1Ay4vpnR73eY16YKL8ZRut8OjJ48JOm3SLKeSgovplEoppFINmEcJUAKhQS0NlMyoi+oKCPNFhSGIhqD0BW/jv/n6bQBIRVE031d8uRwRQuC6LkmSAr8dK+FzW+aV8EF8pm8QDV3JMHR0YRJO55i2yyQtKMpmtIGmU8urpE7ZBC4ZRiNGLPIMz3GRVUmV5w2NUm8gWFXRzPXDOEJojZW0LArK6irAS5dIDYTSuJwmzFEI2yboDSEryNK8yZeowdAVjmVQleWVgFPR8LZ0LMNsxp0oDFOgNDA1kHmG2TCeG8eGrmOZJkLWrNchnXZAlia4nsdiMUFqcOfBbZ49fkK5znjzzddBSdaLFR1vgNEe8emLI0zXxet2aXV7bLguq7zACVosLmcUpSScTmhv9PBdl7qu6HZa5EVJu9vF0ASrLCNotciLHNt06XZaRKs5dd0cODQhwDCpakmtoEwyxicRyXqFJhW1YeG3XIq8ACmxDYO27wOCslY8evYCy+sw7HdRsiJerbBNndOjI4bDEXG0IvAMDNFGaBqVkIi8QK2WlEKR5Tn93QOWF5dYYcT+/j4t16a2XNIkwu2aJEWFU+ecXZzSDVzOX15wMZmRLpdkcUpcFMRFk/VgqxLRt8H0mJ2/5NhM6OWS+Z/9mDs7A4RVMi9TpNvGVBBmBVmlI9HBcEjHESt9wv5wRDBYEqOx2Rsw6Nps7g44On+JLCRrocFyRvivnnG2/G+4+yff47XXHzA/Pef06UPavRazkzOiwqC3tYcbKIQnOQwExfQYb2+PdFHwyY8es4gqRtcOmKwXGKbJ7vaQvKhZrSIEiqwqf+O19pVFQl1rrI/P2dnb5uadmzx99pxOq8uLJy/wtSYSdeu1OwxHAwzdwHJdsizl7PkMq+Vz+837xLIkmS05jxNGdROJGodrYlWx+PgTbty+j7x7lz/7sz+hv47Y6PZQPkzymOQipfvgAS+m5xjrhGqZ4KcOga5h6gbYAaxW6NRIx6acXHD7wS1OPn7I3a1dHO8+q2evOCtTkn/+Pe5//Xdo/f43WDx/TM9usbtn8unDj5nMpnRbHWZVTNzuYpkNdnm3F3Bw45AyjZlNFxw/PQLh4RgGVAm+a3OxDml3Aw5v3eDjj56S5xn7B3tYecnF2RlxUTEYDJisVpRFRZVE9DdHDIMOebxif9Dn+s0bbB4eMLVsPvrpzzHrBlnrWCZt0+KyKMmOz1C9HlGSkpQp5DlzTfDdy/f57uPnnEY5QrcwOz2qNMGxTIy6oshzquqKEKcbyFo2cb5SMrm8YDWfMxyO0FSNY9vEWYqsGt58MV1zcP81krZOJU1sK8AeOhTLCbLOyJSOUAaahDBLeXx2Sl/pVPVT1PaIgwdvEY1n3NzqsF4t6Hbb/P4f/SGnkzOcwGGoCW4MR/iGIExWzOYTtChCrteEZYrpuohWh1fjGWcnZxh5xoM332IZRhz//FNsKTFmc07LlG3XIm0FPD2fcXo5I0tzLMfGN23eGA3RLId/+s++y6yqMITGfLnk/PSCrPjyxZFWFT/63l8QtC2sQKN48Yzo8A6fLHN+/vAZQZXwzfu3KTSYj095dXlJEZWUSUqaZYTzKf+tv//32T08BKFxvo74V9s7/J/+k/8dF1HKW70RNx7cZntrgx/82Q8QlsH5dMb1awfUVIRRCFT4QcBiNmdzMERKSV6UdNCZjGfsX7/J+XjOfLkmLpqTeV7WaLqG41zt+wrKUlEJ0TholPqMDv0L1+BnG+0XT+RfEiH+9oWD+kzLcDVikF94fq44Biiu6JO/KFYaIaRqToBKfjl06rdc4kqP0OgxNZSsybIY22lRVxVS5eRVhuN6lHlBWRVoqsmWqOsSpSpMw0IpiW3Z1LWkKmssy/g8wbPxo1dkWdEUNY6Nqqsr/YLWEBOLBE3XyAuJkBoIDSlNyBvho6xrkKAh6PZ88rQgSZo5vGHpFHVNmmVk5AiabosQAsPQkGXNOs2pNA3dEPSCFpVSRKslvmMzmVyCVjHqN9yZeB0TFjm27TIY9BkOetR5RaU3EKs6SYnGU3Y2t6ilRBQFw07AoljiWSbpek1V1Wjo1JrGYrVmURVsbo6oqkaoWZQ5huEQdDqYpoFV5hRZzCwukFWN47gIrW6cHaWgklCUGVQZplRYJpiaiUwFaZoSuB6uYSIluGaFqQkuFkts10Y3FGG4RNd1bMdmFaa0O33SvMS0bTRdMJmPyZOcWuqsw5RoveL64TZSSCqV0RE5ly+ecp6sibsdNF3D9lxqBGmUMosWzFdzihLkPOLydMw0isiKnF6rS5JHpHmOo0n2vBFdv0VVqAZvrGKirCZLMzByfufbb2I5JqcvjtBlDWUJmklaCF5OI/p+m1vbQ268rghLcIRAq3LaeoleZ6AMRi2X2XRM2wvobVk4Fw/pLF6RffIMP0lwRxv4/TZxpugMPK7vtdjbsvFEhd/epFwlfPC9D3h6uqbwAuxpRRZFrOcpRdrcI9Ioptvp4Bj/huOG0vBJihqOL+gYOu3+AFez2b73Oq8ePWFgO+STJRvbW8RlCY4HUqEbGp5h4RkamtPlMsvodAdERY3m+hBnVAKWkwlPkgx7a4ONwQC32+eyrKjOx7iW3eSPn415+8Z9zs7GFFaF0i1UGuF1fSqzzcn5hOrDh+x/83d5+uOfcmBobN1/wPFf/iVvvnOP1d4b/OTjHpPZBPX9H3D7nTtc/8bbFMrju3/6Pc4ffkK75eN3E9IqZ6fXZnd3m+3RkN3tbWbrNReTOZ8+esHZyYyqgrxICKqcWmpc2xhyeHiNj99/ShJHjDqtBgwjYHZ2TlmDCXSDgFQpqqSJuA7nY6LphO3rG1SOhliuufXaA35o2uRJSndrhGt6jJMLBnfuYJoGarrg+NkLEOC6Hp/ECcss5+jknDjJCLodLMcmr5sbjyxLyiTBsizqzxPPmtYndUWZV1R5wUWRXym/DHTDxQlamJ2AcBUR5hW9W4copXH54ghh2VArdNcj2Nli+eqE09MxrWEPPfCJ0oxkNefW67d467XbFPdvEr16jkpNlNDYPzxkpdXYVYHu5iwXE84/+oD1ek6xmJMkOXlSkGYp5iqmymueffyUxWTJqNOmiDIWx+dEfodKVbxMljhKMjYEqsopzBZuZ4BRzanjBBybkxevWEURbd9HHVzHNTXcPGI6nzc8ii8sWcOzyRz7IuXN1/d5enJC4I14eJHy/ZM5ThGhlYJRxyKMlmRpzafPTzh7dQF5RmDBwAuY3bpObzjgdBkTzhYYpk5/NOTWjVtst9qcP3uGluesVmu6gz5hmnF89JK9vR3W4Zo4Sem0W1iuzcOHj+h0u7w6OmZ7e4f5KsTyfZLJHMf3yNMcldf4no1ra9R5QVHUVEWOkjVXW/Tnu+8v9u4v7sji8wpC8Jmg8cv3g99kMvjlxz5rWnyuSfhs9CA+Gy3wpV9BUV79HH7RZPjNZcIvj0GaTIwmcVAIDZSiyguSZIEuDJQm0YzGtVOWRTMK4ReiScu2KcoCKWXjQkCgdAMpdGzHpIkdbuKnLcvG0HXKokDXmxfrGgINCWWFoQSGrpN4HvZwyGB3D10oVF0yvRwTrsLmuSyNLFRIpWGbOu2WTV0W5JZCqit7qQDbgMC1WWYxJaAZBpplohk6FDWWqaObim6vhW1rXJyfoIRBHuYYrsejh4/wHIuD/V2idYyqDYqiYl6vyJKCQFikWc7l5JKzszEyTJlMZ3R6Q/qtLs+PT8G0CNptHMtomDJnp7SCgKoo0P2A7Z2txkJc1riWhWk1zh9ZZugmqLoicF3SvCRaj0kWGlpU0xt2sAS02wHTyQRpmCxXK+7fv8/6yafkWUx3OCSXqnFs+B6O6yOERr/bR1YVvm2iXzE4xpfneK6PbZm0Wzq266KUoFA6luty/cYOlhdhmga2IVlM5xjaJrKGk4sLHNNFKypm0zXj8wlRlJHnFRVaM2YsGsErno0uJZOTE5ZJQikchKWQSUldFfQGDsvLKe0AdnstllGM1CWd/oDTJ0dUjoVh203ujJazzGIwfFzTwKpyWr7DpKgITLA3R6RpRZ1HmJVkslhxuZrjBG3miznK1Pkb3/k6N3Y3kPWKbd9EFSWusDi6eEmYK+ZJTpwVtGofVTZBbLKWWLaFaerEWUKtfjMf5SuLBOEFdFwHq8pYXE6RhobW6rK1sYUf+ESLOVEcY0Up68Ua3Q7Z3NqkygoyWzE9OSOLMw5uXGOytc304hy37WN1+6yygihO6Y9GmI6OjY6j25RJjlbUjJ8fc+vaLmZZ4I56vIqWaLGkqgvKombHdTmJ1lSBRzIJ0c+n+Lde4/mPf0T/zdv03/gaT997n+H2gL/5zpt8Mhvx8i9C1F+9h20YRMNDLqKE9saQYb+NYRkMrB6vv3YX2zLxXI/ZYs1kEfHzD58xnofUQqdQBUJKPMfH29ii7bh88uIZ3rDDva0t1lFMlCRols3tzQ2OTy6Yj2eYwqRtmZSWjq5Kbh4cUN3cxWv7hO0uJ8fnfPzqAtM00F0LK/Coru6as/mcVitAKytmJ2f0Wl0evTonSZNmvprmWHlBtlxg6Dp6WaELqIsSyhKhCeoyQ1YVQmif43eF1rTAsrICBYahoekmJia9/hC936euJH5RoGyHusxYxSlur8vuazfoXj/kxAs4+uEPSBdLnDjHdRyMWsNbxwwqxeOLM9J1xJ3bdxi0OuhZQeD5vPrkFW3HRNMET18eIURNHabIOGGd5Q1cJo5ZLkIuJmtcK0BaHqfKwB9tE/QGrMbn5PEaQ9bMiwLdtBjd32eBjp4WJIsly9WatC44H0/YuX2frYObKE2jWExRG3OCIicYnzfJhUKQLaYcfP1tfAG7+0OqVpuTdc56HeF6Dqbt8GIeM5uMOZ9fgtSYxwXTMKFKEgbDDp+M50wVmC+PGM9Dnr08ZrDZ42vfeINWyyGKIl4+e0WRV9imTZrmPDp6Sq/f5ej0jFbgY5o6ZV1wMRkT5xltXUOYBqZjU8YRvu+wsdFt8M95RRSl1GWBJhSaYVJZEK5SqisOwK+/wL/q6v//bf260cPnhcNV0fCbxwq/3Qv7TL/wmVaiycqoUaqkKnI0owlFy4oKw1BUdfU5vEkgsG2dvCjQ9auY5DikrAoM3cS2zUbbIZpYX6ka0qAuNOqqQtEkaeq6QHcdoiRBmgJp6nT2d/kH/+7f493f/V0OtnZQsqKsCqbjCacnJ7x4+pTzp5/w0fsPmY1nKFXgywpXF5hCoVsGVamQtUQTiiKJMQyBZjtYnketGYThCstygJpaCmyrQ7yeYwqNRRhS5zVVkeFYNv1+l6Ju7J7z8BLfC9Asm2meouKS+SphnuvMXoxBlkSaIEkSbuzsE1QlUgh0pdCF4Pz0lNFgQKfdAQlJGBHaJkoqXMfDtgxOT0/xPR/N9UDLsExB2w1oK0lYSEYbXaoiJJcFlm1guDY5NarIyedLbmsaQaeDZVkslys8z8NwA5K8pKpB1xuradBpU6QJrm4TrxI05WHqLrqhEZgGbSBdrhi/uuT33nyTbHXGKLCwPY/JfIkyBNPFjK7RwsscKsMFVbNMEo7nM/K8oKxr2u020WqFIQR5VWKaLsvFHDOPkECc5ZRGymDYhCFOZiv6PZu6cqBcY1rgag7DjQF/5+4bvHz5jGj2Eq1MoEgxBZhtD1OrCOcT4tUS2+gQhUuUpuE4AToW5XxOnpW4ezsEjkUWr3jr2+/w4MYN1uenOL6FaxsIy0EdLTl/ds7ZbEWt65RFhe4GFHqBSgq8ltdkqhiCxXJFVVe/8Tr7yiIhGAyYHL1gevyS3X6XO3duYZgNGCRoe5hbfUoESVlh7JXMFnPmokKIirqoCDpddLuNXisO9w6pTYPl2Skb/T4LpUjLmuRyATVkWcxGd8DOxiZrU8dq2VzMJ4izc65ZFjsbA55cnLPheBS1aKrAssCsBSvd5+XHTxn9W3/AfOcmiydntPZqrn3jW7z8+YckP/tz7r7xDt53vs2T998jL0ysdM2ma+J4HYJei93tDW7eOCSNQ9I45SKMuJxHPHt+wWpdIKVOXqZgaWzv7PH3v/11qo7Hv/jejwkvl/Q8h829XQaOy2hzi5PZAq/bo7u1y+XlFLNUiCJjupyyOjlmMT7j1re+Qe34SKXzMox5cXrGbDxhc2uL0Rv3yXUDd75iS2lkScJK0xD9LstVQgxs3LhBnmYsXrzEMA3Kum588KqB6YiqwnE9NFVRlSlUNXWZU5QVhm7h+m0cJ6Cua5I4o1INZSxLMmSWc3jjgEkSQhpjyYYQVxo1e1sjbu8foDyfV3GMAIq6JC8VmSloOS3isuTDn77H6OYh3/jbfxtD17kcX5KkMaNuj3x7m4tHjwizhPzygvs3rhHFGeMkISoqlqcTTp4/RygdXfMpMols6/Ru3Eb2RlSlpKs5HL14yHo8hjhh/9495q0Ljou8CXUpCpLlEtO26PoBd+7cJvZ7nEcpkR3Q13Re+5f/Lx78i3+Kms9xdZ32zjbbv/tNivWa2lC4u/ucn00pspR+HIPhkCuJ2++xu9Hh5OlL1DrBsG3mYYQhTNaWD1LHKmGZ5WztbHDrm/d4494BtSw5PrpEeQGr8SlpnOAFAVGUsLG1xWK1pK4K7ty9w8V4zsnFmJ39AyaTCZubm8RpzM7OFv2NEY5jMpvMGsW0a5Kq5kIvsorpZEGe5F8MSPx8o/7F+vW79OcyhX/N9cUT/i8sjb+qMdB1vdEDfAlL/sWX9MVX/Kvrl3Hmn33bWjb8AUkTYCSk1uQ2GA0+uSgllmmiqBGaQVXXGEaTNFUUJbpmYpkajuMQJ1HDmZCCpCgoy5zAd+j1OoTrkHgRYtsGhqGDJnGERHMsvvV3/oh/8I/+mGuHe/hCQysr8rpGaRaD4Savb+4gvvG75Jrk+dEZT1+84L0ff5+P/vL7rJcrbE1gG00MdJkVmKZJllfomkktDIpKoZkCwzBQqsK2LIy6Znx+QWfUJ0mz5pSooKwK1lmComRnbxdhNg6OUmiIsmZjNGK1WFPImkFvwFwu0CyNA9elTFI+fv4U03VQcUoUJ0gh6AQ+nut+/veuC8H4coxlGSzmMzZGQ4KgRXkVp9zvOFiU5HnaWN9bBqJMSX7/7/LTb/8DdE2g6pred/9rrv+LfwLUPH36jH6/C0Dg+qyXIcJxcH0XhUZRFOi2w407d8njhONXxySlhuP1KVWJaQikKIniuBmJuD7LOCEL1wjdYHL0klLq7B3cJBUmpt9jfDljMQkp85KL2ZKsqrBNi83RiCJJqMucSgmUbKBkSRzhU5KXObrhk+Q5VpzQck0M22I6j9EFdFs6rY6DZSjW6zmpMmgZFYYlKeIIYQo6tcF8fEn3YJNcpQjXRmg2dZWTFSnRLGYymdHye1S6hu5b3Lp5wO371+l4AnM2IzVKdjsD1nmOFhb85M8/4NOX5yxqKNCghmSVkFc1GiZ1DVEUI6WkriTI33y9fWWRMOj3uTg7QVgOdtDm6eOnOO2A7cNdUBKjyBi1e3itDlIT6PsH5IZGnMZocYbr+EyjhHC24nI8JdjoY21uUpcFVZyyubONcNtchiHJcoGjYF5nLFdr9oYbtHf3qbcqitWKtu/g2RaDlg+7LT7+6ft0WgFuP2DptgmXE9TRM5aaRde/weWrR2jFgmtv3GM8Trn4+UsOt23u/N0/wChsjvKSXOZs9Hvcv3eba4e7JHETSHQxmVJpDkeXCy6Xa/KipigKfFvnzQe3+aNvfI1pGHJxMuXm7Xu8b59xMV4RXc4RjoUR50jLxhQGmlS0Oh1aXsB8OmYQ2Gz3O3Qdi5ZpspaQScnL2YzxakWgGwSGTrheMZ6umHzyGCOvsdstRjtbzCZjlGVw98HrrOOrLI00Qw8CnFYX17QoopBS0RQNlcRCoguNvCxANvAYJTTyokLoJX67hWZbaLqFabpouoHn2XhC0g5sNjeHDL02E1KOn88wqhbP3/8pzs4Oq9Ucd2cDqdV4UuNw5wBvtIHstvj0+QsORxtous6r02Nm4ZJuO8CoK0yluH73DpPVgjzLuHxxjpKSsspZTmbMl2tErWNbHr7XIc9TTF2j0ARPnjzBQufAEHRdlx988hC/qBn4Lbr9AVaWIBwLW9U8fvIUsbXN7tYmHcMkkzCZL1nFMaoqGHY62FXK9dd2eT4bY3QGvHh5SlQmvPXWfSLLoOp46B2X9nTMdL7AtMEs2vz+732LZ9ub/PPv/jlOJWkhePfbfwOn0+bZy6eoOufN/X0GMuX+wQ7ZZEpRFuyOtglnL8jyGsNyefzoGXfu3GEymROuE/buXCOOUhaLNQIdVUt8x6Ed+CRpQrvlY+kC2zAI/AAdgyrL0TwXTbOY5ys0zURoBor680LBMJrOTXkllvucV/gFxkFj/VP/Wk2GXyEz8mWXwi/nLHymSfh1tserQEi+WKb88vN/8evgF+VEXTWaBomkyDMc3UQ3XEzbopSf4agVtmWh600GQ1mWmKaJVDVKCUzToChSTMNAaI0VUtc05NWIIUkSiiLH932EkOiawnFMMsdg88Yh/+g/+B+yv7mFIxV1XrBMEoq6JisLlJIEvourm+hZxXa7T//NHu8+uMeL73yL/8d/9X9hMT4nDZeIogAFeVqQVyANQXHlyHCMBiRnaKDroHkuLduhXMTILG/Aa42ykaosMcw27XabvBLYrsXm9i4qLyjSjHUk2NgcUIYZY1kQeD2EpnORrHECl65ps8gzNNfGVII0S0lTi6JYkaYpUjY6kHUUI3STOMvRkZRlQXejh2XW1HFKkuUIU9G3XYoqZxJ0OXnz27/4oT79mEPDxHU90rSx956fXbCxsYVp+CSVht/tkmUFtm2R5znPnh8hFJTCpr/VZza9xFA1bcuhE/jURUlaRTiOjes4tPt9Pn38gqhWLMOYy09f0t/cYWT3KbKUKAyZLyLSqkY3LXzfx3dc8nDdEEwNCwWcX5wzbFvYrotlW2imhaobrLEE1uuQwWCbVRRSKEFnYNKSFaqIuXj+CE9ldF24CFdEmoWcF8TrmLrvEfQsHE1HFQWyyAgcE8Nz0RybulD4vk/nYIs3bh7giRJ9GbEYX7J36wZSlpBUPPrhh/z8xQnnmSQ1Laq6yQrJ1gmaYZHnNXmxxLIFvudhmVcj6t+wvrJI6Ld8NMdiNBgxjRPcCq4dXCOJ1sSrkBqdojimShMGrYC+7+EGPlW/jel4nL14Th7nRMsYp9tl8uIl+/0uzsaIZDnHLmrMzSF118PuWLjDLudRRCwlxvkEs2jy20euS89xeOP11zj+5FN8T+K0O9S6jaGD6dgUwQDbMnCHGtPLiqjqkz+b0b78CcN7bxJ1rvH8xXv0L8e8+bW/Qe13kffu8rXX7mDqsJyMqYXgYrag1CzCSmOeVlSaRqESum2bb3/ja7x+7xZ/9f4HPDybYcwTbl7b45vvvMXzKGcyvmDQH1AYFoWmsZISzdDxhz5hmiNtGzOO2OgP0WyDoqrRtYrL6ZzoYoxTlJQarNKI5dMXRGFGkmTolsPejevoSpJNZxzu72LLmkc//itkIRmOtsgtA6ffI1uHSGGghIkfdKAsyMIlQglMw2pOWLoJGA11sW7Y5NIAq2Vjex5xFDObXhJnS0ZbA3JVMomWXN/oYzg6dtvD9m361w759t/4DiPXoTAF73/6hPB4TFnUTM+m5JeXPKl/Qutwi7Uq8AOHSlfoeQHLFclkxu7uDonf4acfPyeZzBBlTVoU0HJxWl10qZFXJaONAWUdE67mZHmFazlohWL84gW+ZtBpBZRJzvzxc1rtgHkUUeU5IquYzVb0PY9sNqfQEvy8Ii8lpmNQ5zG6Jdi6eUB9sMWLowsuwhCZhWjhmu3dEaq0EP0W0zODTlI1iOwsJnr1iiiL6Wz06W/v0e5sYjgdjs/HhDms04z+YsneTp+j52eoNERH4+LFisl4xmodYRoWaV7jOD7nnzyk1fLo90Z88OGHFBWMtrcZn1+yu71BmaYMej0Wsznr1ZIsq6lLqEqwTQfL1ClqxWx5wjpKyIoSQZOPoOt6o02p64YtoAlkXX/e/oeGVui5LlmS/lY2xH+d9cV9vtEC/Pri4t/ouQEUn2crKFSzkQctNCGoioKyUgjdwDCakYHrWuiGTjaP0bTGGVILQZlluI7N4bVDzs7PqaqKpChwbJuqzFkt11doag2oaffatAOL9taA/8H/5D9gd9DHrSWa0knLmiwrWMcpL4+OWK+X3Lp+QK/TanItlE5WlqDXDDZ3+eN//x9jmgbZesk/+6//73z0Vz+hrCryCvK8AM3Esk3yrMLzbTzXxHMMOp7DPAwpNI1a1HSGPZxacb6cEwQuu7vbxHFE0B5SlIJwGWKgMZvNsQydKGr0CYYAp8ipNYFvm/R9n9X5BbqhkaUJpm5haDCeTnAdh6KqsGyHGont+azXa2oEtuNgWAaL9QrDbQAduetx4+4NtgYGdr74FfutrhuYtovpe8yiNYf+XYQbkykTabWwhU5dCsaXcwK/gSatlyHtVhfb9TkfX2Lrkv29LcjXzC4mtDa2yEpFWZnM05ChbeD4nQbolIecJTX9/iaF6bCxscGjh68oakFVSgxNMTsfUyyWZGkCQiMvSkpV0+p4KE019ykhKcucShooVZOlDTo6y2M2djvovoHf7SGiJcdPH1Epi1VdMjjcpOX4KMNpEn89lzIvmF8uSVYhYW5imoJSlhS6xDRsrK7O/vVd3n1wn8WLZzjA09Mj3G6P5XhKJWsmzy/4y/c+5VUqSWoBdUkFCNvENJ0m7dUQ2I7F9Zt7V3jrM+r637CTILMY07VRS/C7Pcw0RRkGZ7MV6TKk0+4ym6/pbQ6JDI1VFCKXE/aqbbbv3aO1u005XlBWChmHJKpgFq0xkxBpmwS9PqKuqaIIV2j0pI5uBuQHXchLLEOwitY8vTwnW0dsv/kGszyDo5cMN29z9OQELVnhDnfIiorpWcz2/euY+Zx4XDMvTbqtNscf/ZRrhwd0X/99licvOTl7weab79B98w3W0wvi9Ry/3SLKcspKoXttnn/yAqVbeL5Ly9H4/a+/y+ZgwL/8kz/n/UdHtDyX4fYOy9EWsxdn+D2fvD9o5lqajq1pWKpClTVqHVEC/rAPsibMM1SZs1wsaW9uEI8npJMpjmHS2duGdkCZ53Q3Rwzu3W7aqApePPyU+XLBzv4Wk/ElmlSkdUWZJLidTYqyBiUo84o8SkiLoknGLCsMwPF9UjQ0TDTNRsnGUz5otSgNAZaBv9nD3OhRxAlFYJMKCaIiLwqMMmOwMWB/b5Ph9gaH124x/dGHfPjDH1PGEUulcVwWDK7fJE8zcilZ+hbnkwva966TXZ4zO5tQLNacf/QpqxfHXL8TEa3DRhlcgELD2dpiNOihqhJZVmRpxjqP8V2N1Qcfsbu5S5nN+OjFc87Pj9FrkLUgOj6lPVlS1ZIwifEDH9dzMDwXCSwmY0y3Sy9XdG2HDbuGPEMKxatPP2KR5KyzitkqZDvPEc9e8erylEVWkNWg8gQtSsDRiEyDo4sp3nCTf/+/8w+pPY8fvf8pT59fcnY5IaorNq/foLYlHy2W1PMl8ek5xSoijTPKumJ3d8TpxRjPb/Ho8TOSvODOndu8/8FHVFKwubXJ8emY1XrOzmjAxekltWZwenGK7wdYtk9aSMpC0vNdijJjsYqYTRdUpUQ3dLSrMCeEuGIU1MhaouQXtAF8pllUJGn2VWKBX51DiF+FG/22q8koaP5RX9E5+Oxzf/OfNf8vuiYw9YYkiKypyhzTlCC0BuojBLKqSKsSoUn8wMPQBVmWYHxWQOgCyzI4PnoFaGiawLUsDFOHukIJDV03kKpG102W6wh3c4d/+I/+++wNhri2TZiXCAlRXTPJct579IiPPv4U33WQjo04O0HzXLqdAb7roRsG55cLsqxix+ty894hf/T3KlaLkKePnlJrCt0w0XQDgUZVNZ1NIQoqqeF2PIKOj+e4zCYzyjLD8lwKWdL1enRabZKsoqolQlhMzsbUCjqDPnqWojkmlqOh6hl5noKh4ULTvRt2yZdrhp0ulQLXMinyFE0T+JpOkqXohoHr+eiGieuY+LaFaQpmyzFVlTD7D/+nTP6d/x5nloUQiq/9k/+4+Rl9Ydmex2BnB0M3wPU5ma8Y7B4SrmImq5g8zbBcFzSTUkKWlTiGTp6XKJUSmAaOI1iMx1h11iS0YnDzxi3GYYIuJJ7tY9o+z5crKidA5Dl5XJJVCbrQyaWiRkfXDAyhUdU1q9UKlEQKrUkpNXQsx8U0K/I4RtMEqpLYtkmRZVSqptWx0QyB4+rkGhiW3ehHyhJZlYggwLBdWn6bVtDmaBJR+i5W2yNehpS2jdIdKko0VZGsY0xPsn//Du88uMXyvZ8STmd8dHaOv79D2/eJw4g6Tnny8DFl1yderakKiamJpkhwLdZFDkWF5ZhIUaFERV5GICo+437+uvWVRYJWRgRBC+mucDpdEqFI84Q8r0GH+XxM4DgMR31m4ymWZtK7toNe1Tx+7wNsN0AJA9s2qR2dPb2F1g1YTaZca/ex+0OeXk4IZ2t2XZdP6gVyssC3dJSh2OxvcHBwwDxPMeKcdVXhd3tYyzlOyyXVJWUmUS9f0Lm2w2IW0g8TRDjj7Tdu8+Gnz0iKEtnf5v33P+X1y5z7f/AmVV2TrnMef/IxvY7F/rV9kizlcjKlN9zl4YszsrTAsWx8z+ad1x4QtAK+/1c/Y7xOsTs9/OEQczQilFD5XZbKRDPs5mZXVzh1CVlGHMdURcm6Kig8H9tz6VoWeRxSZDHR5YJ6tmyCXLKSvXYbORpgGA5SgiVLsjRj/OoEtVwz8jtkUcni5BykwhkNqPMKH51k3jAMVFU1rVXDoC4KdGE0UB0EdrtPlSgMYaCZ0B00/minHdDeHNG7cUjlOeTrCKnqBjOrN7fxJAqxdRiN2nS6PpGU/L//P99ldXxEOL0kKyXKMFBpxvVv/g7ou5i9FjMtRyymLM8v+eC7f056OSewPKpWn6NlxnqdUxYCo90jSyIGQRvfcqh9n1rV9C0TU4M8S7h8dcrFsxPyvCSvJZrmYJpaE3okdOZ5SVlWuF4AholpmlhJSuHYXJyc4YkJneEISw8w5zFhtkaakjBJKXULGXQospxXZxPS0zN2Bi3ctk/su5wtQ1IcBrUgnoTMVjb9n4e86XUwbmyQRAvagcuNw0MYdJmsJvz88cdYsqRVSZLLNfHFJZQltq4h04zLeYjt2Ji2YGNnyHwdkyQpbtCl3QqYrh4TdPo8fXHG0fGESokGfCKm2I6DMA0Mw2SqBHmek8QpdV4i9AazKAVoQkPTdGpZUZcNfhupQG8Y8FI1+gAFn0dcC3GFaBbNQ1J+nuz8Szv0Zzv7V91Jvrw+Hz9cVSefaRSklJ8/1y+PFP66J5RKoQtFyzcpSkjzijRPqa0S09KRV6VIUeRoAqJVRRpHTXEATTFdV0hZsY5jdMPAdkziKEJHICvwXIu0KEiKHKFpjWZBaVy/dsiNmzeQmkkUFVfAJIVnOVSV4MOHr5hFDV/j6YszXEenNxpSVwu0nkZd1fhmiyyccfHiFeuzU1ZhxL233uXx8yOUqtAtE0PXEVLh2ja2rVPIHKUJfNOglpAmObVq+JNVJbFsk26vw2K1wrTb1KVC00C3LYSsmc9mZFmOUDoInTQvqOoKz/aZzZcYmqDXaa4H0xJotaSqchzTIC0K8qomaLVIkoi6KkjWa2RuURgCzzUJBI09sNen3tnlM1xP6jiNluMLqz0YcPPObebzEJVXnF5MmU0T9KLGlCAcG7ffw/Rc1pMxugaGZeAFFraA1XTBrMgIXIuWayJVQf7yiHcfvM7hpo2lC8qopPI6+DdHqGVCf8PjYrKgliGVoWN4HoEeMB5fovIaw7GoimYU5pkW4TLCdXwQgu2tTczE5ORihm65uJ7fiJt9G8d1MB0T24K792/R0g0eP3tKnBb4loMqC6Rp4g4HiLwkr3MsbMw8o1AQlZJWu4MsYor1ErfXZ+v6Nm9d2+X8xz8kma6I8gqxtUF7c0i5WFAjePTkGQQuOz2H1apmPs+phUGd5ThSkCYJICjjGqfWGJ/N0QXkcUP5/E3rq2FK8ykGNtI08W2b0nZYLNe8fHXE9rCLUrC7u0e2XDObzxhubKOkx0myoIhSDtpt7MDGLSs2btymXK1ZJRHtXpd+v0coJBiNEMXc3GQRrcnSkqEwMR2bh6+OaY8njAYDWq5Lrwaxu8fZMoLHT9kY+hxXJe1EYYQpu6MhYZpQpjVGsuSNt1/no5/9jL1AcdHvMykK7MfPCW4cENcFbr/N4f4mQoMwjml1+6zilMl0AVWB75l87c3X6XZ8Pnj4KYNrB/SsgJcXCzq9HqbrUmoGy6IgLiUySaCucfQmC12uI8qiYD0ZE/RamLsOlmOTRjEt30MkGcvpgovjM7I0xbZdosUSO/AwOg7L9QqnyKirivaghzAtvFYLYZoYKEYYyErSG4xYzRckqwtkUYDngGMi47hJIKsrZKFh1RWGFFRCkPk23a0ho/1tKAv2b1xn/94d3MBjsViQbm5QZAmBadIf9di/d4vz9ZJKVkTTS3oljFo9EilZT+esqibb3JOC8dNj3KDD7rv3qFRFHmZEasX8Yk60iHj16Cn7e3tc//q7aIZJ8TxnY38HPfBZHB2TJymVCaPBDpoQnDx5gl7VdNpt4rykvKLUYVqUsiEKthyHWjWxxFIqKk1jnWdganidPnrQZTJbUSUp4sUr7r/5BmHH5SKOUeGClhRYrR6XkxPs7T3E71zneDrm6OwcbzymtdHnznf+kKp2+PBnP0bPNYaFxsXLU/w/rXjX/136Ouh5zJs37nNcVDz7+CHryxDb1rANk95wm/V4ATqsZUm4XGMoRa1KdocjDg8P+PHPP8FGsuVJJiUI02Z7c5e/+sn7rFYxSnGVogh5EX8eDKRq9TkfoQkfUmiiRlgWCANN17Eti3VZNAjqGoRsBHAVTcBQ88U0WG6tccXKumw2PT6rA35dNfCrGoOvWlff5soqqaiq6ldgTL9NcfB5V0GJz2FRaVJcESdpNjcnRxgmqq6or5BFUimoJUo1LgelmuAp0zRJsww38EnzFL/lg1BIJdHQiOMEdA1VN3ZioQw8z+LBa3cBhWHq1FJhWw6m0ZAclaYRFwXoBpNFSJkZ9DoOtpdhCYNosSRPUzzPZXJ6RhiuCdoBhg6d0QZbW1tcnF1i2dZVhHSJrEuKoiJoeTiuSV3VWLZDksZNJkRV0vLbuMYAQxNkUmIBvmkSlxI78NGkwqpq7ECSFxWaaZJS0Xe7rJZLRqMhlmGQRhGarjFbLamlREfhmCZ1LbG9gKpWtNodhAJnc0SRJniOSZbFGAbYjoP5S8jf0Y2bdHt9fvjFRFbDJs0lWRSS5RWtwMPCYL1Ysi4TWkGXQkratsXB3gEnRUnqWawXK6JVs8kPXZfZfEbc9XBcm263zavjY+6+fpssWqGh4XoONw8O6ekef/b//FesJmvmpkt3sMn2xhaTizlCNdjsNMma6HelWKYphmlT1jW27SIlLFcRjm1TCo2qyOh2fDzfJklXWLqNZxqcPX9OMl9AUWBoBqqUrOMVSVmyMxjy5INHFJqLY/gkdYpr2ZgiZXE5xbTBG/Shv8HucIOTv3qfJFuTazrzMGK33SWfh9TUBI7DYGPAPIf92uVJckwpa2oNDFNDyhLdbDhFht5ovcJ1SV1VlCVI7ZcHQL9YX1kkhPMF7a09jqIIz3HQDYuqbGZ701cnvP36A3IFs/WaG9vbuJ7HennBxv4O1aDFOowZlBojs40nDM6Q1FHE7vYWlak1XngB+3t7KNciDzWqoMdFlKKXKb7tc75YYEmF2tlk8eolea/Dq2VMd3FB+94hnX6LOFyiJxU5GfbOHoW7wcOPP+b1t3Lu3bvF+Mljfu+1t7iIYkqZYiYFBxsBcTdjvpgjgDyr6Gxs88lPPyJNM1wd7t7YZXdnyMnJCW+//Q6j/Zu43U00t4Nt2xiWhWY7zOKUR0fH/PCThzx98pQwjMiOTwjKGq2qmb54Qbls0e12KZUkj2Naw2FDBIwSXMsl8AIc02J6cUkxn+H1h8RhRCcICIIWN15/DefekGmWcnR5zuj1uxTrFGsa4roezy4+RaQ5el2CZYBlIBwXygIKo7kp0nh+2xsjvv53/5A7X3+A5ZvEyzV1mjFbL7EosEcdvKCNHUcYaUrHdxFxwk7goYKAIwXj9z9lcbKkMhSrKievCzxNQxM2CJ1yFaFXJS3NZnV0QemHkFfsbe+QTad0ewFumWFaBmdaRd93OHnyDFmUDG/fwB8GuK2A5XzJbL6kihPcoE1va5twtUYmGbXQMXRBEYWkZYHQNGzbxjZMur0eaZZgug5ap0/r8Dr6Ysmro1eEZ2e82e3wxr/zt7kcn3P584959VfvsXryivMwQz49x9s7QOzuErz7LTzX4roh6DhtPvz0lKk08Z02rUJQ9Af8fL5mNA+J84IsCUlWU5TlEpcZbqeDiaKqSvRWQLA5wLY00ASXF2OyMGTU9bj/2i0QOvsPHqDSlFvDgDCu2NjcYFXmxFLD9zzyWmEbJrKsSJKk6VwJ0cQ+X93cNAVKCAzTQrNc8qKiLEvSukJ+FqbUaqEsG1wXoUBPMygrhFI0rcer/6REaA1fQ/LrXQ+f6Qx/u9yF5tfPmwZf+PxfEST+hqLjVwuIpsWhFI0YV4hGnwCoqkCWOablUJR1Y1nU9c8FiVVVomkatVTIQtJuB4irzkYcRw2S2bYRQlHmNbrQ8ByHWlZoQiFkiWeZGMjmZqo3yOcirwiTCFC89cYbnF7MmJxdYBoa4TojjV5iGxrX93botgLS1RJHwDjJKZRGv9dGVDWtTp/jkzNatolOY4csKrBtG8uwcCyHLC9YhxGdTpeN4YBwtebs5Jjt/V1avs/W1gG5MljEJS3XQ5eC8eUE1/OJ1kt2dnaxHYfl+SnTcI0f+PT7fabTCVVd4QYeeuCDruNbNuF8ia4brFYhvm3jd7pkcUS8WuHaJmEUYlk6cV5Q1yVp+uWEQcvW2XnvX/IfPv6QjuXy5NFjehQIrSJot9Hrmt3dA7Iw4dMiwTc7SN1CUwoHQZgniJZHv9chDFOE18K0dEZ3btLWa1aLKRuBj6NBtpiR5RlB4PPkk+dMSpM333iNdqqYP3/OeF1QBD0Mp4PKa6Jwja5rGBoEXosoDMnzHKHrpGWB59hEYchlGUFaYJgWqCYbI08jDKMEUWDrAlPTEXWBb9nEWYGUEJcltuNRSsHicsXkPOQyq7m52aXXamEmC9xAUVsOhiUp9YoNL0CGCbkQVK6PkUv2rt+gSFJ0XcMdtMnPz1FC4NcGH/7wI1ZphtI1pKixLJNWu0UYrhuLuqZT5II8V5SVaNDx6t/QAhmtI4YbNSUaVR6TaTZFXvHgO99k+vw5maaTJhl+v4/VbTHLEpJojfesYvPgAG1viNAEs8WC+ePH+DcPKC/G+JrFTIFmOqh0jWmY5LLGsy1CaeFYLcosbtpGbZ8Xzx5zq9eiRGCe5uzs7TCtQ8oXRwz2b7HQa+ZpRktpdMMFTneXc6kxfvYMd/cm3mCTo7NT9E6fdBli37rBs6OXWMmKzYMdptMZG5s7TJIUqQlMHa7tbfPmm6+xmE24c/MmB4e3aHU38TtDhOVTpimu7SAMi2tBl7ujTTY3N/hnmuTDH/0AoUtMx2G5WpHoEhWtOXn8GF3p9AcDEsPhcrFiOV1Q1zWaZrCOE0yryU2I6imyqqlRFEIwm03Z2dyg7ff49s0bPDo5YX4xo6dA5hWiVGRZigmYUUaYJWCbCMfEM0wMq02hSrqjTb75ne/w2juv0e27uJ7FsuVRGSZnF+dQ5Hzz3beJpOCjDz9kvl6yNeyRrlcYa8X8Zx9x7fotnrV6nD96gggsClPhlU0JkjuC3v4G3qjL/Vu3OHv5GLOqmS4W5HHCVqvFjZuHZHnMcjlBjsdYWY60Bd6oj1vBqL+B4xmESWPb3NzeJo1T/MGAKIogTrF8A92x0XVBWDVKYF038NstKiXobW3SE1AoiXn/dV4p0AY2eVkzqBX33ngDP8kx5yH9oMtPo4xnL07QdAfh2kRnx+y4PonQ0XYHaKbL/PgV5TppUOV1giYK7G6bVZrz5GROUhQksxDDGBMGLp4rcMwAUdWILEFoire/+Q47OyMMQ2cxi/nZBz+jowrqKke02nz96+/w4V/8gLrKmI0nbOxsENeCuigoZUWlNFSVI6uq6dZfJTdJJFgW3L5LdVUsuY6LcXSGnuWURUZV5PQ6XeazKfl//l8gv/UtMiEQSnHnf/Y/J/uz77NczKDIyYsCiUIXDSFQ0xrxQv3/Jz3jZ6f937TULzkcvmqpKz/G5y5KpaiaqUlz4kd9DmbQ9KuQJaWukvSagsA0jWbkIuUVLCnDNHVc16XImm6e7diounFO+L5LLXNc38d1bJazOX5LYTttTFOQJhmGUOhlzfWdbcJ5yDjLyFNFWWUYek1r1Of41Suyfpc8SdANk1sHN5iv1mTLGMu1mp+vLjAsg3S5RMkaoRugwXK5IEkMRlsDuv0+QkqqMkPXod/v0ut1UVJxcnKGtFroTkBRlCznSwpo4o57PWRZEoYRfdfnMl8hhODy/IJOu02R5XQ6bSokh9cOefzwEZZtYZk2hmFh2hae56Krmo7vMhtfUFRl05mqBablNi2pL6x0vkS8fMa+OyGMYoLJlArBK9ehvzHCMEzyJGR3YwOd27w6v6CQBoWSrCgZjDr0Wja9VgcjaFGUElMXbN84pGUZHH30MVKWtNsu5XpJmiZ0/D7LMCbCo4wzxg9fki1WzNY5ZqmRdRJM28XQDUopWS6X7O1sYxgGqVQNQ8bUieIIUZtomURTGUrXMYRJkefoQqJpNYFr4dkm55djur6DZZpI3SQvoETHERbjVcKnpcvC32HctVFmgL98RUuW+P0RtegQLS/omBbjT54wczTsvs3uYIAWFyyqCs0yMH2PMk7wWx3KqODig8e8mK1ZWxYt3yO9soMLIXFdG9+1KfKSvChw/QGebrAOl9Qy/43X11+LZaauwXWpi4TuzhaL8Rw/K+jdvEVRK2RVky/nFGHIa7dusezvsFyveBmG2BfnbHUD2r2AQPl4vk/r4IDZfE3keVycXeLpFhiCcLnkcLTFWVQQTVe0Wz7abMbejV2idotAGMwMnfRoTOfAIDs85PQnH2JNZmwMfSYzCLMad75iYzjgcneDk/Mpe2GG9Cw620NydKJJjtI1gs0BLa3DdDplNNrk7PySSZ7jBw47d2/w1oPXcByHre0d+r0+AELW5OGKVXwCRYWjW3heG2W52H6bt/tdtv/oD/hw2KLXaaPbNq+mE9577z3e+95fUNsecpVxeTljdlUZrlYRuqaR5iVK09ANHVGUVHWN1AWlqeO2PFp723QPdul2B6g450n4lK3ukErPuDwdY+oWua6TrtdIIbA0rnClBnpZ0ul12Lh9jeHuPn6/xXRyhmP0uDbY54brU7s+Pc8hj0L0xZxinbB8+gzbNAgnMxJdYzqZEL06Zv7omIlhcvz+B2yP2jh/6zsc/8VPUNGKzlaPv/Xv/h36h7vEVDxbzckvF4w2tkC3efXqhGQ1Y7DRJVOCSko0y+T6a/fwh5t88v5Dzi7GBC2L6WqBlDW+6+O7PpPZjHi9QtWK3nBIqSRFnpIlERQFG9c3qZWiPxxi2DZBu8X5xog//V/8L5uTNuA/fMi/9X/8PzD3HZ4+/pSjZ08pkpxZnFJoOrYEz/Xxt7epRIWMZmzRJY8WXJ68okhh021jaTX+KEATLc4mOfE6RbMcZsucNDrF39tgSzcpi5S8KkHVdCwT39JouSbtVsCg28Pf6lCvlzhpyNbhPuu6xHNNJnGEcnU0BK8+fowNZFJD1RVlXX8OxGo+UM0IYXuT7Lvfg6BFAWSnpxz+8T+iXUss0+D07JROv0cpYbm1jdzZ+bzlP9raZOlZLC4ziixBCYFpOWgCZJl/CbbyK6FMn/3BL5MXv7DH/wplUf3iN1+EIf3rEp4+/xZC/gpJWgE1TedTqmZsoErZpEIqia7r1FKiCQ3P83Acm/VyhY7C0gSGJojDFYNev9EWlRW6aNIMDUtntU6whI1mmuiWTdDusFrGaCKn0+5Q5jlbgyGL+AxVZKgiJ0wiNB362yM63TZJJDk5O6UsKtIkxzmeYLs+miaZnqzptAICz8a1TOJKUpQVmlLYno1pG+hmoz1C1/EDlzyNiZM1nU6HdLFEc9vESsNUNVaVs6winE4Ho6o4Pz0jLSvi5RrHsFjMF5iuy+nxGY5pUeUlURLjt9rcv3WNQbfNhWXw6mKC0emyXCxoddsEuc1Wv8fzJ48p0hRZ1lhuiySLyaomYE5bLa/EpRrR6SWnzy8516aUtkModcplxNZOuxnXGAaz83PS6Qx0q+kSAZkJb//e29zutPngu3/Ken5JXtTYlkO/2+P8048pTZtoPMXZHqKbBp1Om7qqqSpFHJcQuIRnC97/7l+wykpqBB3TwrVNasMgLyuSKEEIg+OTMzrtFo7jNumqpo6OxNRByZI4i8mFSbvtodUS37XwWwaVSqirEiNwWKwjahR20EcKaPWGtH2HdGPI//l/9L+i1JtRzHByyvX/zT8mjUIqv8W8yKgrwRDBkycvGd7Y5s3dEfU65q/uf4sffeePsXWDoip595Pv8a3v/1NOfv6K54uQxHXxTAu0RodjaAJZ5s37xrTQhU6tDCqZUxQ5UlW4jv0br7GvLBJMNyCOY+yghZ5kCL25htNwTVaWyBqMunnjVquc7Plz/O0NhvdvUCnBYrbkxckx8eOP2G75HJQVwc3rvDyfoNU60SpDbxkU4ZqtnSGdwCOTgtKAUhUkOpy8esHNO3c4u7xgvE6wsgpx9pLWjdco2iNm0xmbgUXd75AuQ4owwS4VB3f2eZHCIswZmjqbRYFz/QaPJsfIssCsKsbjE/rb25yfX7AMY6Rtce1gl3tbu/Q7HQoETuChNI3SNLgMV5T1nMVyjF7UtEyX0WgXrzNCrwtslaPmF2xb8Nr+FlLTOOgH3L62z917r/HPvvunPP/Zx9gYeKEkaHcQmg5CoJsWm/s7TKcTyiTFl40lTRUlo16P3cGQjVab1XzJz3/6IeF4xmB7j6mrEVeSSjYJctLzsFyHIksxNQ0zr/A7Hp1Bi3fffsAiSjE1SRzHzCc5ctTF6m8yjUNsIUjzjCdHr5iVkun4ksXLI/Y3d2j1+8zThGePHrNtBDi3brG7u0McTRneucn1e/c5evGMUbvF7sGIzlaPFw+fYFRguy0WkyVlpUjDitFon24/QDNNVssVvU6Ha9u7LJcRl58+wTAMOoM9hG5S5QXT6YxBr0e2bMRUfitg1O8xXS+JlglVlqIDumjssIZpYtk2F5MJ1WiI0vXPTzOdwYA3//APeLocQ5YQrVZUi5hyvsZCQ6GRxDnGZAVJynDQwT2/oL8zQvN9Xpw/w1mtQC8p93ZpdYYMB9cxypiy0khNiySVGLlOPkswihQtTzE0sDUdK60JT8bQSUjrnLCoELbFYDSkpWuYts6du3f40Z/8kIFh8uzZMWfTNbrWBPloqjnhX/2LEgolRCMy1ESzYVzNgCtgPJnSNU0MwyQrKpRmcnjzHosvbsZK8dMf/QD904cIWaMLsBwHt9VGCJ0siSjSGFnXKPlFFbT68kfqN2/xX8xk+OVSoNFAiM+Fi18uLv76VEh15Y0QX/wGNKJLpRlX2RWgVKOYzNIM3TLIi5xut0eWpVR1SZxUCCTImk4rIE5TLEMnXC2QUiGuEhrbnQ7CVPgq4Na92/T7A/Ik5+MPPwIpCPwWq+kUx3GZxSmL5RyFxPUs6kpHaDTk2LokThNmqxW+10KzPcZpys5wiG0bJMmaG9cPEXrBo08eNlkKmo5l20gUQofN7U2UYYAmWKyX9NsBW/YGRVWhDJM0L7l5+z6zMCdNKwLPQaskO/0+Q9vjcjxlVSnG6xW27VFLhev4qKoiS3ParQ7rVciTjz7i0jFYjWd0fI8syxiNBngtH8cxqaoM2zYoSwthueSVRCmBEhr9//x/z9Z/+V/QGjrcHDgU8wvmWYqVV1jtDq7nY9Ul4cU56WJMmSW0nUbXURj/3/bO5DmO677jn/d67559gMFGEOAqShYpyYoS25U4OSSxL/kDnFOOyf/mcpUPKduVSpyKc/AqK9ZGUQBJbDMYzNoz0/vycmiSEmNJSblySuZzQRVmBl3V8xrv937L92vQPbyBaTiYSUg7y9CCJWWRVGOkUuJ0PbrbbXSZMV8GWNe26Z+eks11PAlCmti2x9fe+CPeP/P50ff/EX84ZqkqmeuozGj2OozGCxqNNmEYV/bjQlTTPqVClQqv1UCIkoahEGlGkoHQDCzXI08ywmfZoGbXASmIlGJ3c4v+aIzXaHHz9gEXkwVXS5/NA5dS06vvDkiUYqmgU6sTXvn4oU6zbTG46JNaFht7e6hVyCyYMXTqDG69+WL9Xz/5kCdnl5zOF1yhyFSJIyWaptGs16tSWZZRlorZZEaj1cL1LKaLFUhBs+lRpH9guUFrdfGaBgduA8O3UK5B1HQpg5iQnGF/QMvxqPWqskLWqHFy1mdjOKWuBNvXdmi+epfZ4TXS0Yy+73MriGju7vLBh0ckqxjhObRch1aryVn/Aqlgv2GxMgwCy2Rx/pT9ZURRb+GfXdGzLJxanTyK2dvfpv/pDPfCp7tf59QuKELJYjSh5m7xxt1rDOdzVn5M3jEZnZxyff86vm5zfvwR92/fYhxH5BJK16a30eOd+28gw4Agiel0t9Bch3kUY+omw+WUme9XsplxjLt7gGZV/0xty2YZp/THI9wyZzIbMV8uMdIE07F4dbdB+2/+gg+/dpOf/PO/E8wzDCXBqZEFC1oStls1pMq59BeoOKG+s8HWG/coE8lNy+Cg3eBn4xnHx09o6xqGrSHSksN7N3hcBGzu32EVJsxGPlTej8SrOaKM2X79FlnDxjYUZ+/+hub2Jml9Dz/JCKZTTs8G9EczXFPn049/h+3WKJOU+WRBvMoRx+fkmsZymqCIaOk60eCShlfS3tng7r0HfP3OAZkmODo9RfQvuDg6IRhOKYMYYdugudScBpprkaaKWrNJS0hEEDHtD/nw0yfots1qOqN/fIRpWxCG1DSNtmWycXCt6syXguVyynxwgUTQ6XZwHBdL01BZgiSl4encunefh53uS2vaUAU7eQi6orRc3v3kKYvpgiCMUWhITQIlq9USrbAZpynx1Yh7WYKuSu7tHHAyuMSttenuv8KvT045H/WpIbm3tcnffvfbXJwPOHp0wmq+5GpwRmOvx9ate6yikHQ04sbeNnGmYzVcHux0aHbraFlKvoyYjedstJq89fYDzj5+xNP+MUVRKVrKZyZN6lkG4XkDoKSyHtY1nc9vv1JooCRBktLptHnn7fsc7O8xOj3lkWux+Nx9ybIcimpUVgjQpcASCsiJ80qE63kU8F8342c79Ze88PJ7lODZ0CO0Wi3iKCJNs2pDyCojss8lGf5HyOeX5UVVAQFoVI2ZRZHjODau65HmKZqukaYptXr9mfVz1aegyhxkJUKmUaKbGlmeoxsaRgmFBNM2KcocogwHeP3ObaSUDMYjhO1WhyZVMprNuFZvUrddxvMZw+ElSRpx43CPXBRohsbQnxOGEZu71zB0m6cXA5RhMJ/PEY6FpUnm8xl3796lf3bGYhpRUDlc1m2HRs0gSzIEkkatwUUQ0Kg3sKXg6eCKJEtwG5vMgwCJwVa3jW7opEWOp5n4kc9wMqMQEs+2ySTPHGQ1NNeq/CN0DUNJzkdj8ihEcx1kGpOqEk3TUQpW0xmdZgNRCqIgAt2glBqYCk2V4E+xUx23MFiOC0ZXA9BKXEtDWy3RTBcpBEKrVCJLJdC8Opqp0+h1uOFK3LpBq3mdJ++/y1mS8vToCYskI9cNbt44RMszLEPyyu1DLi+HUHNYTcZEhqKdWizPLhk+vmRxOuLycop34zb7W1tMTi5YZjmt3hZJIRksL9Eth7LIkGWJbWokcUJGga5V7qq6BY7tUGoZDWkSLcZkWYkQiiQrMb0ae3du4NVMgllITdbpHN6DTBFdHHNx1adx8+ZLa7gsS0aR4s4rW0STYyzl4QhBUPO4udml6wmyRUCKomG+fOofDaZ8cnLFLMlY5RJRc4gXMa2tJpZt4C9ChCpZBDG2W8fqOJRxym6ji0BjNU9JneaXPl9fGSS0NjeJF0OUiHhy9BSjoZOgI4MUq9vg1Vfv4ukWfpYwG01IFkucZo3Ec5j6c+TpEwgqVcbNnV08z0JXJbVul2kaI5KQPLHZObjJZOGTRCG9rS3OT85IbZckTNnY3uD88oLD1x+QXtsjH49wNnuMr5Y4ArZv32D2+IricsDmboswr+qpi/4QLcg4uHOLp8kQ0WiwPDlFJhrd3h73X7tHnqS4rsv9u6+QOzUsyyUNVuTLJW53g1UUYmk6QhoMZzNmqyX90RAVVNkJy6iUvxazKYXrkJUpe1s91HxMEEccnZ6iphOajTq1ep1alvPg+h7hN97h4QePqes1AhR+OMOxdWZlyjAJyQwTVzfZajbotmqcHY84+fgh/cEVc7tBu97AzGKko2OlJg3N4JU7h2x1WpxfXJGnIPOSdD5Gp6S7vcGb77yFXXeJVEZ3o0WYpai0JJyteNp/xHv/8REpBslyQRbMEGXBeLEiX6Xolst0PGb34IByY4f5+JLcX0EGZimI04Inj54SLKcsygxlaBilIAxW2KbBxWkfu+HheCaz0YT5MqFbbxOVingxJ5/MyNOSXJWgSfylz/hqQSGAssQzdHSlyEVJkaU0Wy0M18KUkJcKYRpgGaRCIYuClT9jrEpqts6tN9/k38Rn9erZZML7P/ghe4cH/OLRMZfnQ2zXQ3PsZxMBVf29LHPyLCeREtPUKTKFZ9vMFnMWBtx6/QEXy5DTxRK8OqXhcBEEXIzOSVVMXAZ866++TcOx2L13hx+/9zsuPj3ioLOB4zaI45xOp8bdnQOEjJmHAcEqJF9GTMYz+v0LHj5+SqHpeDWDKC/JViuq/bBSAnx+yi6fjS/+niGTKrHqHj3H5Vq7TfzkjF+9+y6z0ZDk7//hpfdWzX6iUmdVijSO8bMMpSrzJaXUC7dIIZ/rNT4/svPZzxeBwsvZgufyzFKISuGwKAiD4Jl2Q0mapi/GMKs/8dmnv0p74fnlXrrW534vn6km5nmG63pIQ1KUBZZjE8cpmtQQUlYCTyh00yRcRRhInJrDyo/I8xxL6kjTJFcleZJBGtNsuSRRxGQ4pNlscXI1pomBa9hsdTdo6hZ+GDGdzcnzgqIomU2meB0PTWjcun2baLlidDHAdEx6va1KZdFfEFyNqBuiCqRWAdev7TI4HVWW1KokixNKTxKGCc1ajSTO0EyLQX9AwzIxzUrkqNZsYNY8eu0d/KsxQuXMZxPiwifLFZ1OF3+xoKHpGLUacbSiLEziLMOyTIQQrHyfWrPDOKomRZpejSCJ0ZAkcYqpC07OzquUtqYRJgm6bWGaOjXPI0tWSFlQFDBcBEznVZNi4GrUPIGMAxqNGrIoSIKAUuiscoFhGcxXM/yTY5Ik4fD2HSbDK1Zphiwlk1VAt7fJ5Oyc0NK5trvDrN/n6myALjS6Wzsss4DZ6Irzo3OmGZVy4/U9br/zdUbjCbqus9FsUXdsJpaO22qwWMUoUeIZLmUSIYXAchw0KXEsHUNPqdc8XM9gNvGJiuqUbloWhmkhpEYYhnimoEDn4MZNCmXy3i9+zvD4GM2xmM4XL63jPMtxTQ8hBIUuWBYZKkuhXmOzvUmYTMixyOttMs156bPeznVqX3uAHia8ItuQJrz369/ibLUpipydrW2uHh8Rr2K6nRYIhSklSgriMCYNY/bu3PnSZ+wrg4QwTQmXS+r1JkoKRKnY3tmiKSxwDaIgII5DWpsbRGFE6fuEZ2fomx2u7+9jbW3iL0PmE5/hyRNqRUrTMGm//Tavv3aPPEowghXoOv3RFR0l0HQdYVuYQpBkKXqzjuh1WHzyiP2bB1wEc2Sjhuj7JNMx1quH6Ls90osBxtWI+t4h04shlCX6zKeo6Vy/dUimmzx5esKbBzsU/oLRfEit0aS73UPPFc16kzDNGAwu2e20KISodM6jiLhUKCmInqW3lKo6npM0om0IsiLmajQlForZsM+if4bsbjCa+QSDEY1FQM32ifMM1e2ytbVBbjiIQkfvdfE2PF65vkv7zi3so6c8/OnPkWlOsVqyqWtMLZv3Hx2z8H+Hub2PcCxef/M+zqu3Gf3yPaaXAzZ0DVVkJKsF9YaHq0vOR+foOtz/5tvsXt9BKxJO44D733yH337wkEfvfYA28ZmjqHU38FqbfPzLX5AtAvI0Zmuzx2AxYOUv8FyXbm8TvdXj9IldOcDpNgc3e7z+zh9zdDrl0dM+uUrJ0xUbrkO37nE1vSBcBax8H6H7aGnC4c0Oh90GDy+vWMwXNDWNRx9/QmJoZFlBmkYoJRBCUhSKXMDJ6QW5yjGkxiqIaPU6tFttwiQmzTKcVgOKkjKOSaKIrltDBBFqvvhsLhDAMPjNR4/415/+jGFaIAwTpRS6oZPLappeCijyjEIzMHQDaTscPzpBj5bcu7vPd7/1DWLT5rePTrClhenYmKZLXa8xHI/5+mv3uH//AcPlku98+885nkyoNT1279ykuQp4/OiIfBXDMqajG7Q3TIokIlwsEEpRlDDxV2zvH1BOZiSLFaYSZNEKCvEiGnjRE/Cilv9yg5jl2Pz1332PMoj55fd/QNi/oFQ5UZGS/V4KvwTx2X0qioI8/2x2unJOfLYJP/NleFl6+fNmS1+8qQtR2S5LKVFFSZKkL5QXy/K/n4z4QxAIdF1DykrKuBQleZlTKtANC6hcIJ/bTYtnmanV0idKE7xGnTItSKMYEzB0HU1qKCrBrqwoGI0nlNMZmuPQbbaZDC8Ji5KrpGSe5kihIaVBlpeVEFKcUW82aTca5EGIphRJEJKnGY5uoUudsb9gs9sknM4QeslGs0HNNUmXIWmSYEmdNC8ptZIwjrFsiW6a7PR6pAufICkwdB2pwBCSJ8fHkBUgFDXHZXh6yTyIKNCIw7Ba50CRpyyWSzrdLkEQkMQxYRDQaOq0Wi30mkO7XieZ5Kz8FYZlEkV5NQGgCvI0o0QgESz9JcFygaErPEdHNy289gZJqpjPRpRRThqtMHVJsgrotD1MzWARpfjLFE1KUpGSmqA7Lh8fnaAhCLOsKt05FmWR8fjhh+xtdJCrJVEh8MMEw6tTxBmGbpErk2lUkrc7eI0u3/nGn5IhGZydEcym3N6/xng44M5r97DORswWEVqRIdJKLyONEkzTxbYsbK1Eqirb1PRMljMw9OpQZJkmjm0hpSAYTzn94APszX2CzEYLC87ef0ghFa6l8/j0FKU+K925tRpvv/U2vVrM3Fds9+p0dje4++ptDlo7XJ0e0Z8NsTeucbF146U1/tqffJPveRn/8pMfEV6FLNOQt/7yz7h+/xbXdre51tvn6De/4oc//ifKDEh8psM5iyih4dWxlM7xRx9++TP0vy2/umbNmjVr1qz5v8GXKyisWbNmzZo1a/5fsw4S1qxZs2bNmjVfyDpIWLNmzZo1a9Z8IesgYc2aNWvWrFnzhayDhDVr1qxZs2bNF7IOEtasWbNmzZo1X8h/AlcmYuyO3kXo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t="8543"/>
          <a:stretch/>
        </p:blipFill>
        <p:spPr>
          <a:xfrm>
            <a:off x="4542670" y="4383784"/>
            <a:ext cx="3381889" cy="21744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/>
          <a:srcRect t="7756"/>
          <a:stretch/>
        </p:blipFill>
        <p:spPr>
          <a:xfrm>
            <a:off x="8049458" y="4373793"/>
            <a:ext cx="3352450" cy="214136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150" y="2110165"/>
            <a:ext cx="2704427" cy="19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5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r>
              <a:rPr lang="ru-RU" dirty="0"/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03" y="1085317"/>
            <a:ext cx="4606182" cy="8118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Обнаружение на основе корреляции.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54" y="1085317"/>
            <a:ext cx="5559751" cy="26159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54" y="3761580"/>
            <a:ext cx="3329388" cy="2636281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504203" y="5272756"/>
            <a:ext cx="4606182" cy="81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/>
              <a:t>Цветовая сегментация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54281" y="59943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https://pythonprogramming.net/loading-images-python-opencv-tutorial/ </a:t>
            </a:r>
          </a:p>
        </p:txBody>
      </p:sp>
    </p:spTree>
    <p:extLst>
      <p:ext uri="{BB962C8B-B14F-4D97-AF65-F5344CB8AC3E}">
        <p14:creationId xmlns:p14="http://schemas.microsoft.com/office/powerpoint/2010/main" val="169947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r>
              <a:rPr lang="ru-RU" dirty="0"/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03" y="1085317"/>
            <a:ext cx="4606182" cy="8118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Цветовая сегментация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04203" y="5032911"/>
            <a:ext cx="4606182" cy="81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 err="1"/>
              <a:t>Экземплярная</a:t>
            </a:r>
            <a:r>
              <a:rPr lang="ru-RU" sz="2000" dirty="0"/>
              <a:t> сегментация методом цветового водопада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54281" y="59943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https://pythonprogramming.net/loading-images-python-opencv-tutorial/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345" y="1081129"/>
            <a:ext cx="6199332" cy="222609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7" y="2347829"/>
            <a:ext cx="4305789" cy="246459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74" y="3402861"/>
            <a:ext cx="5715000" cy="2466975"/>
          </a:xfrm>
          <a:prstGeom prst="rect">
            <a:avLst/>
          </a:prstGeom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6584892" y="5828794"/>
            <a:ext cx="4606182" cy="81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/>
              <a:t>Выделение движущихся объектов по видео</a:t>
            </a:r>
          </a:p>
        </p:txBody>
      </p:sp>
    </p:spTree>
    <p:extLst>
      <p:ext uri="{BB962C8B-B14F-4D97-AF65-F5344CB8AC3E}">
        <p14:creationId xmlns:p14="http://schemas.microsoft.com/office/powerpoint/2010/main" val="244515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/>
              <a:t>Методы машинного обучения</a:t>
            </a:r>
          </a:p>
        </p:txBody>
      </p:sp>
      <p:sp>
        <p:nvSpPr>
          <p:cNvPr id="5" name="Подзаголовок 2"/>
          <p:cNvSpPr txBox="1"/>
          <p:nvPr/>
        </p:nvSpPr>
        <p:spPr bwMode="auto"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200" b="1"/>
              <a:t>Лекция 2. Особенности искусственных нейронных сетей в задачах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17997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normAutofit fontScale="90000"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sz="2000" b="1"/>
              <a:t>Нейронные сети – один из видов работы с искусственным интеллектом</a:t>
            </a:r>
            <a:endParaRPr lang="ru-RU" sz="2000"/>
          </a:p>
        </p:txBody>
      </p:sp>
      <p:pic>
        <p:nvPicPr>
          <p:cNvPr id="1026" name="Picture 2" descr="https://habrastorage.org/files/2d4/41b/4b6/2d441b4b680a4e83a48a90d25d593cac.p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495601" y="908720"/>
            <a:ext cx="6486525" cy="5267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1879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b="1"/>
              <a:t>Линейные проблемы</a:t>
            </a: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643062" y="411162"/>
            <a:ext cx="89058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b="1"/>
              <a:t>Линейные проблемы</a:t>
            </a:r>
            <a:endParaRPr lang="ru-RU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324812" y="1293541"/>
            <a:ext cx="2454442" cy="2239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 bwMode="auto">
          <a:xfrm>
            <a:off x="2423592" y="766366"/>
            <a:ext cx="224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Линейная регрессия </a:t>
            </a:r>
            <a:endParaRPr/>
          </a:p>
        </p:txBody>
      </p:sp>
      <p:sp>
        <p:nvSpPr>
          <p:cNvPr id="7" name="TextBox 6"/>
          <p:cNvSpPr txBox="1"/>
          <p:nvPr/>
        </p:nvSpPr>
        <p:spPr bwMode="auto">
          <a:xfrm>
            <a:off x="7199203" y="726312"/>
            <a:ext cx="264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Логистическая регрессия</a:t>
            </a:r>
            <a:endParaRPr/>
          </a:p>
          <a:p>
            <a:pPr algn="ctr">
              <a:defRPr/>
            </a:pPr>
            <a:r>
              <a:rPr lang="ru-RU"/>
              <a:t>(классификация) </a:t>
            </a:r>
            <a:endParaRPr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010991" y="1074137"/>
            <a:ext cx="2818656" cy="25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87734" y="4179705"/>
            <a:ext cx="2215044" cy="231032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642680" y="3917816"/>
            <a:ext cx="1595700" cy="15816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615101" y="5532148"/>
            <a:ext cx="1617997" cy="13017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948806" y="3880584"/>
            <a:ext cx="4278774" cy="2878261"/>
          </a:xfrm>
          <a:prstGeom prst="rect">
            <a:avLst/>
          </a:prstGeom>
        </p:spPr>
      </p:pic>
      <p:sp>
        <p:nvSpPr>
          <p:cNvPr id="58" name="Заголовок 1"/>
          <p:cNvSpPr txBox="1"/>
          <p:nvPr/>
        </p:nvSpPr>
        <p:spPr bwMode="auto">
          <a:xfrm>
            <a:off x="1981200" y="336690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>
              <a:spcBef>
                <a:spcPts val="0"/>
              </a:spcBef>
              <a:defRPr/>
            </a:pPr>
            <a:r>
              <a:rPr lang="ru-RU" b="1">
                <a:solidFill>
                  <a:sysClr val="windowText" lastClr="000000"/>
                </a:solidFill>
              </a:rPr>
              <a:t>Нелинейные проблемы</a:t>
            </a:r>
            <a:endParaRPr lang="ru-RU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76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56154" y="199873"/>
            <a:ext cx="2602301" cy="634082"/>
          </a:xfrm>
        </p:spPr>
        <p:txBody>
          <a:bodyPr>
            <a:normAutofit fontScale="90000"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b="1" dirty="0"/>
              <a:t>Линейные проблемы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866308" y="730561"/>
            <a:ext cx="269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Метод опорных векторов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05828" y="4009645"/>
            <a:ext cx="3576283" cy="2405707"/>
          </a:xfrm>
          <a:prstGeom prst="rect">
            <a:avLst/>
          </a:prstGeom>
        </p:spPr>
      </p:pic>
      <p:sp>
        <p:nvSpPr>
          <p:cNvPr id="58" name="Заголовок 1"/>
          <p:cNvSpPr txBox="1"/>
          <p:nvPr/>
        </p:nvSpPr>
        <p:spPr bwMode="auto">
          <a:xfrm>
            <a:off x="1703512" y="3279357"/>
            <a:ext cx="8677382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>
              <a:spcBef>
                <a:spcPts val="0"/>
              </a:spcBef>
              <a:defRPr/>
            </a:pPr>
            <a:r>
              <a:rPr lang="ru-RU" b="1">
                <a:solidFill>
                  <a:sysClr val="windowText" lastClr="000000"/>
                </a:solidFill>
              </a:rPr>
              <a:t>Нелинейные проблемы</a:t>
            </a:r>
            <a:endParaRPr lang="ru-RU">
              <a:solidFill>
                <a:sysClr val="windowText" lastClr="000000"/>
              </a:solidFill>
            </a:endParaRPr>
          </a:p>
        </p:txBody>
      </p:sp>
      <p:sp>
        <p:nvSpPr>
          <p:cNvPr id="14" name="Заголовок 1"/>
          <p:cNvSpPr txBox="1"/>
          <p:nvPr/>
        </p:nvSpPr>
        <p:spPr bwMode="auto">
          <a:xfrm>
            <a:off x="4965190" y="167458"/>
            <a:ext cx="5047048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>
              <a:spcBef>
                <a:spcPts val="0"/>
              </a:spcBef>
              <a:defRPr/>
            </a:pPr>
            <a:r>
              <a:rPr lang="ru-RU" b="1">
                <a:solidFill>
                  <a:sysClr val="windowText" lastClr="000000"/>
                </a:solidFill>
              </a:rPr>
              <a:t>Проблемы сводящиеся к линейным </a:t>
            </a:r>
            <a:endParaRPr lang="ru-RU">
              <a:solidFill>
                <a:sysClr val="windowText" lastClr="000000"/>
              </a:solidFill>
            </a:endParaRPr>
          </a:p>
        </p:txBody>
      </p:sp>
      <p:pic>
        <p:nvPicPr>
          <p:cNvPr id="1028" name="Picture 4" descr="Image result for kernel trick svm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866306" y="1081896"/>
            <a:ext cx="2815804" cy="2319676"/>
          </a:xfrm>
          <a:prstGeom prst="rect">
            <a:avLst/>
          </a:prstGeom>
          <a:noFill/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09366" y="811456"/>
            <a:ext cx="4989637" cy="24028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 bwMode="auto">
          <a:xfrm>
            <a:off x="6248916" y="594626"/>
            <a:ext cx="358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Ядерный метод опорных векторов</a:t>
            </a:r>
            <a:endParaRPr/>
          </a:p>
        </p:txBody>
      </p:sp>
      <p:sp>
        <p:nvSpPr>
          <p:cNvPr id="12" name="Стрелка вправо 11"/>
          <p:cNvSpPr/>
          <p:nvPr/>
        </p:nvSpPr>
        <p:spPr bwMode="auto">
          <a:xfrm>
            <a:off x="7620250" y="2050695"/>
            <a:ext cx="335478" cy="4571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TextBox 19"/>
          <p:cNvSpPr txBox="1"/>
          <p:nvPr/>
        </p:nvSpPr>
        <p:spPr bwMode="auto">
          <a:xfrm>
            <a:off x="2076719" y="3692753"/>
            <a:ext cx="260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Категориальные данные</a:t>
            </a:r>
            <a:endParaRPr/>
          </a:p>
        </p:txBody>
      </p:sp>
      <p:sp>
        <p:nvSpPr>
          <p:cNvPr id="21" name="TextBox 20"/>
          <p:cNvSpPr txBox="1"/>
          <p:nvPr/>
        </p:nvSpPr>
        <p:spPr bwMode="auto">
          <a:xfrm>
            <a:off x="7955727" y="3183151"/>
            <a:ext cx="413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/>
              <a:t>Плохо формализуемые</a:t>
            </a:r>
            <a:r>
              <a:rPr lang="en-US" b="1"/>
              <a:t> </a:t>
            </a:r>
            <a:r>
              <a:rPr lang="ru-RU" b="1"/>
              <a:t>данные</a:t>
            </a:r>
            <a:endParaRPr/>
          </a:p>
        </p:txBody>
      </p:sp>
      <p:pic>
        <p:nvPicPr>
          <p:cNvPr id="1038" name="Picture 14" descr="Image result for eyes features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7581678" y="3596398"/>
            <a:ext cx="4509635" cy="2899050"/>
          </a:xfrm>
          <a:prstGeom prst="rect">
            <a:avLst/>
          </a:prstGeom>
          <a:noFill/>
        </p:spPr>
      </p:pic>
      <p:pic>
        <p:nvPicPr>
          <p:cNvPr id="26" name="Picture 5"/>
          <p:cNvPicPr/>
          <p:nvPr/>
        </p:nvPicPr>
        <p:blipFill>
          <a:blip r:embed="rId6"/>
          <a:stretch/>
        </p:blipFill>
        <p:spPr bwMode="auto">
          <a:xfrm>
            <a:off x="4852554" y="3877419"/>
            <a:ext cx="2379297" cy="21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5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06751" y="1122363"/>
            <a:ext cx="10870251" cy="2387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Про линейную и нелинейную регрессию – начало нейроны сетей</a:t>
            </a:r>
          </a:p>
        </p:txBody>
      </p:sp>
      <p:sp>
        <p:nvSpPr>
          <p:cNvPr id="5" name="Подзаголовок 2"/>
          <p:cNvSpPr txBox="1"/>
          <p:nvPr/>
        </p:nvSpPr>
        <p:spPr bwMode="auto"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200" b="1" dirty="0"/>
              <a:t>Особенности искусственных нейронных сетей в задачах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30984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8539" y="275039"/>
            <a:ext cx="11044336" cy="72512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sz="3200" b="1"/>
              <a:t>Линейная Регрессия – самый простой алгоритм машинного обучения </a:t>
            </a:r>
            <a:endParaRPr lang="ru-RU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528539" y="925444"/>
                <a:ext cx="11349136" cy="51570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ru-RU" sz="1800"/>
                  <a:t>Линейная регрессия — метод восстановления зависимости между двумя переменными. Линейная означает, что мы предполагаем, что переменные выражаются через уравнение вида: </a:t>
                </a:r>
                <a:endParaRPr lang="en-US" sz="180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𝑦</m:t>
                      </m:r>
                      <m:r>
                        <a:rPr lang="en-US" sz="1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𝑥</m:t>
                      </m:r>
                      <m:r>
                        <a:rPr lang="en-US" sz="1800" i="1">
                          <a:latin typeface="Cambria Math"/>
                        </a:rPr>
                        <m:t>+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sz="1800" b="0" i="1">
                          <a:latin typeface="Cambria Math"/>
                          <a:ea typeface="Cambria Math"/>
                        </a:rPr>
                        <m:t> −</m:t>
                      </m:r>
                      <m:r>
                        <a:rPr lang="ru-RU" sz="1800" b="0" i="1">
                          <a:latin typeface="Cambria Math"/>
                          <a:ea typeface="Cambria Math"/>
                        </a:rPr>
                        <m:t>лин. регрессия</m:t>
                      </m:r>
                    </m:oMath>
                  </m:oMathPara>
                </a14:m>
                <a:endParaRPr lang="ru-RU" sz="180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𝑦</m:t>
                      </m:r>
                      <m:r>
                        <a:rPr lang="en-US" sz="1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𝑥</m:t>
                      </m:r>
                      <m:r>
                        <a:rPr lang="ru-RU" sz="1800" b="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>
                              <a:latin typeface="Cambria Math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800" b="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/>
                        </a:rPr>
                        <m:t>+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sz="1800" b="0" i="1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+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ru-RU" sz="1800" b="0" i="1">
                          <a:latin typeface="Cambria Math"/>
                          <a:ea typeface="Cambria Math"/>
                        </a:rPr>
                        <m:t> −полином.регр.</m:t>
                      </m:r>
                    </m:oMath>
                  </m:oMathPara>
                </a14:m>
                <a:endParaRPr lang="en-US" sz="1800"/>
              </a:p>
              <a:p>
                <a:pPr marL="0" indent="0">
                  <a:buNone/>
                  <a:defRPr/>
                </a:pPr>
                <a:r>
                  <a:rPr lang="ru-RU" sz="180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- </a:t>
                </a:r>
                <a:r>
                  <a:rPr lang="ru-RU" sz="1800"/>
                  <a:t>веса;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ru-RU" sz="1800"/>
                  <a:t> – случайное слагаемое (шум)</a:t>
                </a:r>
                <a:endParaRPr/>
              </a:p>
              <a:p>
                <a:pPr marL="0" indent="0">
                  <a:buNone/>
                  <a:defRPr/>
                </a:pPr>
                <a:endParaRPr lang="ru-RU" sz="2000"/>
              </a:p>
              <a:p>
                <a:pPr marL="0" indent="0">
                  <a:buNone/>
                  <a:defRPr/>
                </a:pPr>
                <a:endParaRPr lang="ru-RU" sz="2000"/>
              </a:p>
              <a:p>
                <a:pPr marL="0" indent="0">
                  <a:buNone/>
                  <a:defRPr/>
                </a:pPr>
                <a:endParaRPr lang="ru-RU" sz="2000"/>
              </a:p>
              <a:p>
                <a:pPr marL="0" indent="0">
                  <a:buNone/>
                  <a:defRPr/>
                </a:pPr>
                <a:endParaRPr lang="en-US" sz="2000"/>
              </a:p>
              <a:p>
                <a:pPr marL="0" indent="0">
                  <a:buNone/>
                  <a:defRPr/>
                </a:pPr>
                <a:endParaRPr lang="ru-RU" sz="200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528539" y="925444"/>
                <a:ext cx="11349136" cy="5157055"/>
              </a:xfrm>
              <a:blipFill>
                <a:blip r:embed="rId2"/>
                <a:stretch>
                  <a:fillRect l="-484" t="-1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 descr="https://habrastorage.org/files/619/e50/5fd/619e505fd9a043e3aaba9c91d5e8f0e1.png"/>
          <p:cNvPicPr/>
          <p:nvPr/>
        </p:nvPicPr>
        <p:blipFill>
          <a:blip r:embed="rId3"/>
          <a:stretch/>
        </p:blipFill>
        <p:spPr bwMode="auto">
          <a:xfrm>
            <a:off x="9050373" y="1996876"/>
            <a:ext cx="2190384" cy="17314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 bwMode="auto">
          <a:xfrm>
            <a:off x="8761511" y="235620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y</a:t>
            </a:r>
            <a:endParaRPr lang="ru-RU"/>
          </a:p>
        </p:txBody>
      </p:sp>
      <p:sp>
        <p:nvSpPr>
          <p:cNvPr id="28" name="TextBox 27"/>
          <p:cNvSpPr txBox="1"/>
          <p:nvPr/>
        </p:nvSpPr>
        <p:spPr bwMode="auto">
          <a:xfrm>
            <a:off x="10003539" y="351712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x</a:t>
            </a:r>
            <a:endParaRPr lang="ru-RU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2264888" y="2327088"/>
            <a:ext cx="4490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Таким образом задача – найти линию, которая бы наилучшим образом описывала экспериментальный набор данных.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 bwMode="auto">
              <a:xfrm>
                <a:off x="528539" y="3408562"/>
                <a:ext cx="11153775" cy="2915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400"/>
                  </a:spcBef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В общем случае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 </a:t>
                </a:r>
                <a:endParaRPr lang="ru-RU" i="1">
                  <a:latin typeface="Cambria Math"/>
                  <a:ea typeface="Cambria Math"/>
                  <a:cs typeface="Arial"/>
                </a:endParaRPr>
              </a:p>
              <a:p>
                <a:pPr algn="ctr">
                  <a:spcBef>
                    <a:spcPts val="40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>
                    <a:latin typeface="Cambria Math"/>
                    <a:ea typeface="Cambria Math"/>
                    <a:cs typeface="Arial"/>
                  </a:rPr>
                  <a:t> +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ru-RU">
                    <a:latin typeface="Cambria Math"/>
                    <a:ea typeface="Cambria Math"/>
                    <a:cs typeface="Arial"/>
                  </a:rPr>
                  <a:t> (или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𝑥𝑁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𝑥𝑁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𝑁𝑥𝑀</m:t>
                        </m:r>
                      </m:sub>
                    </m:sSub>
                  </m:oMath>
                </a14:m>
                <a:r>
                  <a:rPr lang="ru-RU">
                    <a:latin typeface="Cambria Math"/>
                    <a:ea typeface="Cambria Math"/>
                    <a:cs typeface="Arial"/>
                  </a:rPr>
                  <a:t>+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>
                    <a:latin typeface="Cambria Math"/>
                    <a:ea typeface="Cambria Math"/>
                    <a:cs typeface="Arial"/>
                  </a:rPr>
                  <a:t>) </a:t>
                </a:r>
                <a:endParaRPr/>
              </a:p>
              <a:p>
                <a:pPr>
                  <a:spcBef>
                    <a:spcPts val="400"/>
                  </a:spcBef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	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>
                    <a:latin typeface="Cambria Math"/>
                    <a:ea typeface="Cambria Math"/>
                    <a:cs typeface="Arial"/>
                  </a:rPr>
                  <a:t> - веса модели, 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X – </a:t>
                </a:r>
                <a:r>
                  <a:rPr lang="ru-RU">
                    <a:latin typeface="Cambria Math"/>
                    <a:ea typeface="Cambria Math"/>
                    <a:cs typeface="Arial"/>
                  </a:rPr>
                  <a:t>входные данные, 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y – </a:t>
                </a:r>
                <a:r>
                  <a:rPr lang="ru-RU">
                    <a:latin typeface="Cambria Math"/>
                    <a:ea typeface="Cambria Math"/>
                    <a:cs typeface="Arial"/>
                  </a:rPr>
                  <a:t>результаты 	предсказания регрессией</a:t>
                </a:r>
                <a:endParaRPr/>
              </a:p>
              <a:p>
                <a:pPr>
                  <a:spcBef>
                    <a:spcPts val="400"/>
                  </a:spcBef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Требуется найти такие 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>
                    <a:latin typeface="Cambria Math"/>
                    <a:ea typeface="Cambria Math"/>
                    <a:cs typeface="Arial"/>
                  </a:rPr>
                  <a:t>, чтобы ошибка результатов 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y </a:t>
                </a:r>
                <a:r>
                  <a:rPr lang="ru-RU">
                    <a:latin typeface="Cambria Math"/>
                    <a:ea typeface="Cambria Math"/>
                    <a:cs typeface="Arial"/>
                  </a:rPr>
                  <a:t>была минимальной по заданному критерию*.</a:t>
                </a:r>
                <a:endParaRPr/>
              </a:p>
              <a:p>
                <a:pPr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	Как правило выбирают критерий минимума по методу наименьших квадратов.</a:t>
                </a:r>
                <a:endParaRPr/>
              </a:p>
              <a:p>
                <a:pPr algn="ctr">
                  <a:defRPr/>
                </a:pPr>
                <a:r>
                  <a:rPr lang="en-US">
                    <a:ea typeface="Cambria Math"/>
                  </a:rPr>
                  <a:t>min(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ru-RU" i="1"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i="1">
                    <a:latin typeface="Cambria Math"/>
                    <a:ea typeface="Cambria Math"/>
                  </a:rPr>
                  <a:t> =</a:t>
                </a:r>
                <a:r>
                  <a:rPr lang="en-US" i="1">
                    <a:latin typeface="Cambria Math"/>
                    <a:ea typeface="Cambria Math"/>
                  </a:rPr>
                  <a:t>min L, L – </a:t>
                </a:r>
                <a:r>
                  <a:rPr lang="ru-RU" i="1">
                    <a:latin typeface="Cambria Math"/>
                    <a:ea typeface="Cambria Math"/>
                  </a:rPr>
                  <a:t>функция потерь</a:t>
                </a:r>
                <a:endParaRPr lang="en-US" i="1">
                  <a:latin typeface="Cambria Math"/>
                  <a:ea typeface="Cambria Math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ru-RU" sz="1600">
                    <a:latin typeface="Cambria Math"/>
                    <a:ea typeface="Cambria Math"/>
                    <a:cs typeface="Arial"/>
                  </a:rPr>
                  <a:t>*При этом считается что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ru-RU" sz="1600">
                    <a:latin typeface="Cambria Math"/>
                    <a:ea typeface="Cambria Math"/>
                    <a:cs typeface="Arial"/>
                  </a:rPr>
                  <a:t> – случайная нормальная Гауссова величина </a:t>
                </a:r>
                <a:r>
                  <a:rPr lang="en-US" sz="1600">
                    <a:latin typeface="Cambria Math"/>
                    <a:ea typeface="Cambria Math"/>
                    <a:cs typeface="Arial"/>
                  </a:rPr>
                  <a:t/>
                </a:r>
                <a:br>
                  <a:rPr lang="en-US" sz="1600">
                    <a:latin typeface="Cambria Math"/>
                    <a:ea typeface="Cambria Math"/>
                    <a:cs typeface="Arial"/>
                  </a:rPr>
                </a:br>
                <a:r>
                  <a:rPr lang="ru-RU" sz="1600">
                    <a:latin typeface="Cambria Math"/>
                    <a:ea typeface="Cambria Math"/>
                    <a:cs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(0,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sz="1600">
                    <a:latin typeface="Cambria Math"/>
                    <a:ea typeface="Cambria Math"/>
                    <a:cs typeface="Arial"/>
                  </a:rPr>
                  <a:t>, </a:t>
                </a:r>
                <a:r>
                  <a:rPr lang="en-US" sz="1600">
                    <a:latin typeface="Cambria Math"/>
                    <a:ea typeface="Cambria Math"/>
                    <a:cs typeface="Arial"/>
                  </a:rPr>
                  <a:t>E{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sz="1600">
                    <a:latin typeface="Cambria Math"/>
                    <a:ea typeface="Cambria Math"/>
                    <a:cs typeface="Arial"/>
                  </a:rPr>
                  <a:t>}=0, Var{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sz="1600">
                    <a:latin typeface="Cambria Math"/>
                    <a:ea typeface="Cambria Math"/>
                    <a:cs typeface="Arial"/>
                  </a:rPr>
                  <a:t>}=</a:t>
                </a:r>
                <a:r>
                  <a:rPr lang="en-US" sz="160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  <a:cs typeface="Arial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latin typeface="Cambria Math"/>
                            <a:ea typeface="Cambria Math"/>
                            <a:cs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>
                    <a:latin typeface="+mj-lt"/>
                    <a:ea typeface="Cambria Math"/>
                    <a:cs typeface="Arial"/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  <a:cs typeface="Arial"/>
                      </a:rPr>
                      <m:t>∞</m:t>
                    </m:r>
                  </m:oMath>
                </a14:m>
                <a:r>
                  <a:rPr lang="en-US" sz="1600">
                    <a:latin typeface="Cambria Math"/>
                    <a:ea typeface="Cambria Math"/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  <a:cs typeface="Arial"/>
                      </a:rPr>
                      <m:t>𝑐𝑜𝑣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  <a:cs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  <a:cs typeface="Arial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  <a:ea typeface="Cambria Math"/>
                                <a:cs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  <a:ea typeface="Cambria Math"/>
                            <a:cs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  <a:cs typeface="Arial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  <a:ea typeface="Cambria Math"/>
                                <a:cs typeface="Arial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  <a:ea typeface="Cambria Math"/>
                        <a:cs typeface="Arial"/>
                      </a:rPr>
                      <m:t>=0</m:t>
                    </m:r>
                  </m:oMath>
                </a14:m>
                <a:r>
                  <a:rPr lang="en-US" sz="1600">
                    <a:latin typeface="Cambria Math"/>
                    <a:ea typeface="Cambria Math"/>
                    <a:cs typeface="Arial"/>
                  </a:rPr>
                  <a:t>)</a:t>
                </a:r>
                <a:endParaRPr lang="ru-RU" sz="1600">
                  <a:latin typeface="Cambria Math"/>
                  <a:ea typeface="Cambria Math"/>
                  <a:cs typeface="Arial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539" y="3408562"/>
                <a:ext cx="11153775" cy="2915029"/>
              </a:xfrm>
              <a:prstGeom prst="rect">
                <a:avLst/>
              </a:prstGeom>
              <a:blipFill>
                <a:blip r:embed="rId4"/>
                <a:stretch>
                  <a:fillRect l="-492" t="-3556" b="-29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 bwMode="auto">
          <a:xfrm>
            <a:off x="625956" y="6172680"/>
            <a:ext cx="8681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Если в линейно регрессии много параметров – </a:t>
            </a:r>
            <a:endParaRPr/>
          </a:p>
          <a:p>
            <a:pPr>
              <a:defRPr/>
            </a:pPr>
            <a:r>
              <a:rPr lang="ru-RU"/>
              <a:t>то ее следует рассматривать как нелинейную (методически)- с точки зрения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0010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71475" y="413131"/>
            <a:ext cx="10763250" cy="50165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b="1"/>
              <a:t>Не линейная регрессия - логистическая регрессия (классификация)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371475" y="1000125"/>
                <a:ext cx="9029699" cy="5562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ru-RU" sz="1800"/>
                  <a:t>1. Линейной разделимая выборка</a:t>
                </a:r>
                <a:endParaRPr/>
              </a:p>
              <a:p>
                <a:pPr marL="0" indent="0">
                  <a:buNone/>
                  <a:defRPr/>
                </a:pPr>
                <a:r>
                  <a:rPr lang="ru-RU" sz="1800"/>
                  <a:t>Если набор признаков можно разделить на два класса, так чтобы не какие из признаков не попадали в оба класса одновременно, то выборка называется линейно разделимой.</a:t>
                </a:r>
                <a:endParaRPr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𝑎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i="1">
                          <a:latin typeface="Cambria Math"/>
                        </a:rPr>
                        <m:t>𝑠𝑖𝑛𝑔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ru-RU" sz="1800" b="0" i="1">
                          <a:latin typeface="Cambria Math"/>
                        </a:rPr>
                        <m:t>=</m:t>
                      </m:r>
                      <m:r>
                        <a:rPr lang="en-US" sz="1800" i="1">
                          <a:latin typeface="Cambria Math"/>
                        </a:rPr>
                        <m:t>𝑠𝑖𝑛𝑔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>
                              <a:latin typeface="Cambria Math"/>
                            </a:rPr>
                            <m:t>Σ</m:t>
                          </m:r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>
                          <a:latin typeface="Cambria Math"/>
                        </a:rPr>
                        <m:t>→±1 или {</m:t>
                      </m:r>
                      <m:r>
                        <a:rPr lang="ru-RU" sz="1800" b="0" i="1">
                          <a:latin typeface="Cambria Math"/>
                        </a:rPr>
                        <m:t>0;1</m:t>
                      </m:r>
                      <m:r>
                        <a:rPr lang="en-US" sz="1800" b="0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1800"/>
              </a:p>
              <a:p>
                <a:pPr marL="0" indent="0">
                  <a:buNone/>
                  <a:defRPr/>
                </a:pPr>
                <a:r>
                  <a:rPr lang="ru-RU" sz="180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𝑎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>
                        <a:latin typeface="Cambria Math"/>
                      </a:rPr>
                      <m:t> −</m:t>
                    </m:r>
                    <m:r>
                      <a:rPr lang="ru-RU" sz="1800">
                        <a:latin typeface="Cambria Math"/>
                      </a:rPr>
                      <m:t>ответ классификатора</m:t>
                    </m:r>
                  </m:oMath>
                </a14:m>
                <a:endParaRPr lang="ru-RU" sz="1800"/>
              </a:p>
              <a:p>
                <a:pPr marL="0" indent="0">
                  <a:buNone/>
                  <a:defRPr/>
                </a:pPr>
                <a:r>
                  <a:rPr lang="ru-RU" sz="1800"/>
                  <a:t>2. Логистическая регрессия</a:t>
                </a:r>
                <a:endParaRPr/>
              </a:p>
              <a:p>
                <a:pPr marL="0" indent="0">
                  <a:buNone/>
                  <a:defRPr/>
                </a:pPr>
                <a:r>
                  <a:rPr lang="ru-RU" sz="1800"/>
                  <a:t>Логистическая регрессия - частный случай линейного классификатора, обладающий "умением" – прогнозировать вероятность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800"/>
                  <a:t> отнесения примера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/>
                  <a:t> к классу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𝑗</m:t>
                    </m:r>
                  </m:oMath>
                </a14:m>
                <a:endParaRPr lang="en-US" sz="180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𝑦</m:t>
                          </m:r>
                          <m:r>
                            <a:rPr lang="en-US" sz="1800" i="1">
                              <a:latin typeface="Cambria Math"/>
                            </a:rPr>
                            <m:t>=</m:t>
                          </m:r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i="1">
                          <a:latin typeface="Cambria Math"/>
                        </a:rPr>
                        <m:t>𝜎</m:t>
                      </m:r>
                      <m:r>
                        <a:rPr lang="en-US" sz="180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/>
                        </a:rPr>
                        <m:t>𝑥</m:t>
                      </m:r>
                      <m:r>
                        <a:rPr lang="en-US" sz="1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/>
              </a:p>
              <a:p>
                <a:pPr marL="0" indent="0">
                  <a:buNone/>
                  <a:defRPr/>
                </a:pPr>
                <a:r>
                  <a:rPr lang="ru-RU" sz="180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𝜎</m:t>
                    </m:r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𝑥</m:t>
                    </m:r>
                    <m:r>
                      <a:rPr lang="en-US" sz="1800" i="1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1+</m:t>
                        </m:r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1800"/>
                  <a:t> – </a:t>
                </a:r>
                <a:r>
                  <a:rPr lang="ru-RU" sz="1800"/>
                  <a:t>функция сигмоид</a:t>
                </a:r>
                <a:r>
                  <a:rPr lang="en-US" sz="1800"/>
                  <a:t> – </a:t>
                </a:r>
                <a:r>
                  <a:rPr lang="ru-RU" sz="1800" b="1"/>
                  <a:t>функция активации (нелинейность)</a:t>
                </a:r>
                <a:r>
                  <a:rPr lang="ru-RU" sz="1800"/>
                  <a:t>.</a:t>
                </a:r>
              </a:p>
              <a:p>
                <a:pPr marL="0" indent="0">
                  <a:buNone/>
                  <a:defRPr/>
                </a:pPr>
                <a:r>
                  <a:rPr lang="ru-RU" sz="1800"/>
                  <a:t>Функция сигмоида прогнозирует шансы попадания в один из двух классов (0 и 1).</a:t>
                </a:r>
                <a:endParaRPr/>
              </a:p>
              <a:p>
                <a:pPr marL="0" indent="0">
                  <a:buNone/>
                  <a:defRPr/>
                </a:pPr>
                <a:r>
                  <a:rPr lang="ru-RU" sz="1700"/>
                  <a:t>Например, в задаче кредитного скоринга, традиционно применяется логистическая регрессия, часто прогнозируют вероятность невозврата кредита (p=1 или возврата </a:t>
                </a:r>
                <a:r>
                  <a:rPr lang="en-US" sz="1700"/>
                  <a:t>p</a:t>
                </a:r>
                <a:r>
                  <a:rPr lang="ru-RU" sz="1700"/>
                  <a:t>=0). Как правило попадание задается порогом, например </a:t>
                </a:r>
                <a:r>
                  <a:rPr lang="en-US" sz="1700"/>
                  <a:t>P=0.15.</a:t>
                </a:r>
                <a:r>
                  <a:rPr lang="ru-RU" sz="1700"/>
                  <a:t> </a:t>
                </a:r>
                <a:endParaRPr/>
              </a:p>
              <a:p>
                <a:pPr>
                  <a:defRPr/>
                </a:pPr>
                <a:r>
                  <a:rPr lang="ru-RU" sz="1800"/>
                  <a:t>Обычно размещается на последнем уровне даже самых глубоких нейронных сетей: когда все признаки выделены, нужно в итоге на них сделать какой-то классификатор</a:t>
                </a:r>
                <a:endParaRPr lang="ru-RU" sz="170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71475" y="1000125"/>
                <a:ext cx="9029699" cy="5562600"/>
              </a:xfrm>
              <a:blipFill>
                <a:blip r:embed="rId2"/>
                <a:stretch>
                  <a:fillRect l="-608" t="-986" r="-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habrastorage.org/files/77b/af8/55c/77baf855c84a4ba9a851060ec7ae6ec8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9401175" y="1000125"/>
            <a:ext cx="1931194" cy="2456689"/>
          </a:xfrm>
          <a:prstGeom prst="rect">
            <a:avLst/>
          </a:prstGeom>
          <a:noFill/>
        </p:spPr>
      </p:pic>
      <p:pic>
        <p:nvPicPr>
          <p:cNvPr id="5126" name="Picture 6" descr="https://habrastorage.org/files/f7d/20b/5e3/f7d20b5e309b4931bd2cac6c56df8525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9401175" y="4051840"/>
            <a:ext cx="2513700" cy="2400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4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663086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</a:t>
            </a:r>
            <a:r>
              <a:rPr lang="ru-RU" sz="4800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8194" y="1034041"/>
            <a:ext cx="11717383" cy="5409489"/>
          </a:xfrm>
        </p:spPr>
        <p:txBody>
          <a:bodyPr>
            <a:normAutofit/>
          </a:bodyPr>
          <a:lstStyle/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Признаки могут характеризовать область на изображении или изображение в целом.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Для решения задач компьютерного зрения признаки должны быть регулярными.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Признаки могут быть разной абстрактности: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>
                <a:solidFill>
                  <a:schemeClr val="bg1"/>
                </a:solidFill>
              </a:rPr>
              <a:t>Низкоуровневые</a:t>
            </a:r>
            <a:r>
              <a:rPr lang="ru-RU" sz="2000" dirty="0">
                <a:solidFill>
                  <a:schemeClr val="bg1"/>
                </a:solidFill>
              </a:rPr>
              <a:t> – отображающими некоторые примитивы  изображения (например, линии, цветовые области или края);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>
                <a:solidFill>
                  <a:schemeClr val="bg1"/>
                </a:solidFill>
              </a:rPr>
              <a:t>Средний уровень </a:t>
            </a:r>
            <a:r>
              <a:rPr lang="ru-RU" sz="2000" dirty="0">
                <a:solidFill>
                  <a:schemeClr val="bg1"/>
                </a:solidFill>
              </a:rPr>
              <a:t>– объекты простых форм, шаблонные образы, составленные из низкоуровневых признаков и т.д.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Высокий  уровень </a:t>
            </a:r>
            <a:r>
              <a:rPr lang="ru-RU" sz="2000" dirty="0">
                <a:solidFill>
                  <a:schemeClr val="bg1"/>
                </a:solidFill>
              </a:rPr>
              <a:t>– связанными с некоторой сложной интерпретацией изображения.</a:t>
            </a:r>
          </a:p>
          <a:p>
            <a:pPr marL="719138" lvl="3">
              <a:lnSpc>
                <a:spcPct val="100000"/>
              </a:lnSpc>
              <a:spcBef>
                <a:spcPts val="1000"/>
              </a:spcBef>
            </a:pPr>
            <a:r>
              <a:rPr lang="ru-RU" sz="2000" dirty="0">
                <a:solidFill>
                  <a:schemeClr val="bg1"/>
                </a:solidFill>
              </a:rPr>
              <a:t>Как правило, чем выше уровень, тем сложнее описать признак и тем выше его абстрактность.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5CBC5AF-CFC8-D843-BD08-B7943879EBB4}"/>
              </a:ext>
            </a:extLst>
          </p:cNvPr>
          <p:cNvSpPr/>
          <p:nvPr/>
        </p:nvSpPr>
        <p:spPr>
          <a:xfrm>
            <a:off x="737871" y="1544154"/>
            <a:ext cx="10716257" cy="40496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463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161795" y="226822"/>
            <a:ext cx="7986713" cy="50165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400" b="1"/>
              <a:t>Метод градиентного спуска </a:t>
            </a:r>
            <a:r>
              <a:rPr lang="en-US" sz="2400" b="1"/>
              <a:t>(SGD)</a:t>
            </a:r>
            <a:endParaRPr lang="ru-RU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31095" y="728472"/>
                <a:ext cx="9094468" cy="587654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ru-RU" sz="1800"/>
                  <a:t>Основной метод оптимизации – метод градиентного спуска!. То есть надо найти такие значения весов, при которых ошибка была бы минимальна.</a:t>
                </a:r>
                <a:endParaRPr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 Рассмотрим функцию потерь  </a:t>
                </a:r>
                <a:r>
                  <a:rPr lang="en-US" sz="180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𝐸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)=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𝑌</m:t>
                                </m:r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800"/>
                  <a:t>. </a:t>
                </a:r>
              </a:p>
              <a:p>
                <a:pPr marL="457200" lvl="1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400"/>
                  <a:t>В случае нелин. Метода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𝐸</m:t>
                        </m:r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p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)=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𝑌</m:t>
                                </m:r>
                                <m: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sz="1400" b="0" i="1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  <m:r>
                                  <a:rPr lang="en-US" sz="1400" b="0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𝑋</m:t>
                                </m:r>
                                <m:r>
                                  <a:rPr lang="en-US" sz="1400" b="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ru-RU" sz="14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вектор антиградиента будет указывать на направление, в котором функция </a:t>
                </a:r>
                <a:r>
                  <a:rPr lang="en-US" sz="1800"/>
                  <a:t>E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sz="1800"/>
                  <a:t>бывает быстрее всего. </a:t>
                </a:r>
                <a:endParaRPr lang="en-US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en-US" sz="1800" i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ru-RU" sz="1800"/>
                  <a:t> – шаг градиента (скорость обучения нейронной сети).</a:t>
                </a:r>
                <a:endParaRPr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ru-RU" sz="1800"/>
                  <a:t> Градиентный спуск соответствует МНК:</a:t>
                </a:r>
                <a:endParaRPr lang="en-US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𝜕</m:t>
                        </m:r>
                        <m:r>
                          <a:rPr lang="en-US" sz="1800" i="1">
                            <a:latin typeface="Cambria Math"/>
                          </a:rPr>
                          <m:t>𝐸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𝑦</m:t>
                        </m:r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d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</a:t>
                </a:r>
                <a:endParaRPr lang="ru-RU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Чем ближе значения градиента к экстремуму, тем меньше абсолютные значения градиента. В точке каждого экстремума значения градиента нулевые!.</a:t>
                </a:r>
                <a:endParaRPr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ru-RU" sz="1800"/>
                  <a:t>При градиентном спуске больше всего изменяется тот параметр, который имеет самую большую по модулю производную.</a:t>
                </a:r>
                <a:endParaRPr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ru-RU" sz="1800"/>
                  <a:t> В дискретном случае все осложняется необходимостью достичь нуля.</a:t>
                </a:r>
                <a:endParaRPr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 Самый важный параметр градиентного спуска – это скорость обучения. </a:t>
                </a:r>
                <a:endParaRPr lang="en-US" sz="160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31095" y="728472"/>
                <a:ext cx="9094468" cy="5876544"/>
              </a:xfrm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 bwMode="auto">
          <a:xfrm>
            <a:off x="9439447" y="3128134"/>
            <a:ext cx="195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/>
              <a:t>Разность значений между точками тем меньше, чем ближе к минимуму </a:t>
            </a:r>
            <a:endParaRPr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9490069" y="4205353"/>
            <a:ext cx="2070700" cy="20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 bwMode="auto">
          <a:xfrm>
            <a:off x="8383905" y="6152608"/>
            <a:ext cx="3341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/>
              <a:t>Пример «плохой» функции, много минимумов</a:t>
            </a:r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8980425" y="227196"/>
            <a:ext cx="2874859" cy="2874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00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278910"/>
            <a:ext cx="10515600" cy="90981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03" y="1085316"/>
            <a:ext cx="11271902" cy="5409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Признаковые описания позволяют принимать решения,</a:t>
            </a:r>
          </a:p>
          <a:p>
            <a:pPr lvl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</a:rPr>
              <a:t>то есть решать задачу компьютерного зрения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На практике для этого нужны не все признаки, а только релевантные, </a:t>
            </a:r>
            <a:endParaRPr lang="en-US" sz="24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</a:pPr>
            <a:r>
              <a:rPr lang="en-US" sz="2200" dirty="0" err="1">
                <a:solidFill>
                  <a:schemeClr val="bg1"/>
                </a:solidFill>
              </a:rPr>
              <a:t>То</a:t>
            </a:r>
            <a:r>
              <a:rPr lang="ru-RU" sz="2200" dirty="0">
                <a:solidFill>
                  <a:schemeClr val="bg1"/>
                </a:solidFill>
              </a:rPr>
              <a:t> есть следует проводить отбор признаков,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Признаки могут быть преобразованы (трансформированы).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правило, принятие решений выполняется статистическими методами, </a:t>
            </a:r>
          </a:p>
          <a:p>
            <a:pPr lvl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</a:rPr>
              <a:t>в т.ч. Методами машинного обучения и глубокими нейронными сетями.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C4B84B5-879C-6E4B-8BAC-593D94F0B856}"/>
              </a:ext>
            </a:extLst>
          </p:cNvPr>
          <p:cNvSpPr/>
          <p:nvPr/>
        </p:nvSpPr>
        <p:spPr>
          <a:xfrm>
            <a:off x="504203" y="1085315"/>
            <a:ext cx="8014155" cy="81567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06FB0B9-EF13-6E48-A85B-2620AC7199F3}"/>
              </a:ext>
            </a:extLst>
          </p:cNvPr>
          <p:cNvSpPr/>
          <p:nvPr/>
        </p:nvSpPr>
        <p:spPr>
          <a:xfrm>
            <a:off x="801243" y="3332091"/>
            <a:ext cx="10264061" cy="9159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36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039757"/>
            <a:ext cx="10988040" cy="493599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Низкоуровневыми признаками могут быть особые точки: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Т</a:t>
            </a:r>
            <a:r>
              <a:rPr lang="ru-RU" dirty="0">
                <a:solidFill>
                  <a:schemeClr val="bg1"/>
                </a:solidFill>
              </a:rPr>
              <a:t>очки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>
                <a:solidFill>
                  <a:schemeClr val="bg1"/>
                </a:solidFill>
              </a:rPr>
              <a:t>максимальной контрастностью,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Точки стабильные к поворотам и другим изменениям в изображении.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 Угловые точки объектов.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760543" y="2672662"/>
            <a:ext cx="10310044" cy="4185338"/>
            <a:chOff x="760543" y="2672662"/>
            <a:chExt cx="10310044" cy="4185338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760543" y="2672662"/>
              <a:ext cx="10310044" cy="4145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95B89-1370-E448-868A-38E84E5D4F98}"/>
                </a:ext>
              </a:extLst>
            </p:cNvPr>
            <p:cNvSpPr txBox="1"/>
            <p:nvPr/>
          </p:nvSpPr>
          <p:spPr>
            <a:xfrm>
              <a:off x="8441940" y="5083197"/>
              <a:ext cx="2429560" cy="177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7F047B-4F4D-B940-A4A2-2A9F49EACECC}"/>
                </a:ext>
              </a:extLst>
            </p:cNvPr>
            <p:cNvSpPr txBox="1"/>
            <p:nvPr/>
          </p:nvSpPr>
          <p:spPr>
            <a:xfrm>
              <a:off x="9778030" y="5155773"/>
              <a:ext cx="962541" cy="1661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(664, 493) (664, 494) (664, 495) (664, 496) (664, 497) (664, 498) (664, 499) </a:t>
              </a:r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3DE03E-BFBA-4F4D-A1A3-584637307ACD}"/>
                </a:ext>
              </a:extLst>
            </p:cNvPr>
            <p:cNvSpPr txBox="1"/>
            <p:nvPr/>
          </p:nvSpPr>
          <p:spPr>
            <a:xfrm>
              <a:off x="9249806" y="5791083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…</a:t>
              </a:r>
              <a:endParaRPr lang="ru-RU" sz="2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2BDD21-435F-7048-AC25-6E5D9D68133D}"/>
                </a:ext>
              </a:extLst>
            </p:cNvPr>
            <p:cNvSpPr txBox="1"/>
            <p:nvPr/>
          </p:nvSpPr>
          <p:spPr>
            <a:xfrm>
              <a:off x="8472682" y="5175530"/>
              <a:ext cx="785228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(0, 489) (0, 490) (1, 488) (1, 489) (1, 490) (2, 488) (2, 489)</a:t>
              </a:r>
              <a:endParaRPr lang="ru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13AAD9-CFAB-6E4A-8487-F8390286517B}"/>
                </a:ext>
              </a:extLst>
            </p:cNvPr>
            <p:cNvSpPr txBox="1"/>
            <p:nvPr/>
          </p:nvSpPr>
          <p:spPr>
            <a:xfrm>
              <a:off x="1777162" y="5098585"/>
              <a:ext cx="1305349" cy="16312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[[228, 447, 7], </a:t>
              </a:r>
              <a:endParaRPr lang="en-US" sz="1400" dirty="0"/>
            </a:p>
            <a:p>
              <a:r>
                <a:rPr lang="ru-RU" sz="1400" dirty="0"/>
                <a:t>[358, 632, 7], </a:t>
              </a:r>
              <a:endParaRPr lang="en-US" sz="1400" dirty="0"/>
            </a:p>
            <a:p>
              <a:r>
                <a:rPr lang="ru-RU" sz="1400" dirty="0"/>
                <a:t>[407, 711, 4], </a:t>
              </a:r>
              <a:endParaRPr lang="en-US" sz="1400" dirty="0"/>
            </a:p>
            <a:p>
              <a:pPr algn="ctr"/>
              <a:r>
                <a:rPr lang="ru-RU" sz="1400" dirty="0"/>
                <a:t>, ...,</a:t>
              </a:r>
              <a:endParaRPr lang="en-US" sz="1400" dirty="0"/>
            </a:p>
            <a:p>
              <a:r>
                <a:rPr lang="ru-RU" sz="1400" dirty="0"/>
                <a:t>[313, 753, 7], </a:t>
              </a:r>
              <a:endParaRPr lang="en-US" sz="1400" dirty="0"/>
            </a:p>
            <a:p>
              <a:r>
                <a:rPr lang="ru-RU" sz="1400" dirty="0"/>
                <a:t>[264, 469, 10], </a:t>
              </a:r>
              <a:endParaRPr lang="en-US" sz="1400" dirty="0"/>
            </a:p>
            <a:p>
              <a:r>
                <a:rPr lang="ru-RU" sz="1400" dirty="0"/>
                <a:t>[244, 449, 7],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E33827-A911-7B42-BED9-EBF85635CD92}"/>
                </a:ext>
              </a:extLst>
            </p:cNvPr>
            <p:cNvSpPr txBox="1"/>
            <p:nvPr/>
          </p:nvSpPr>
          <p:spPr>
            <a:xfrm>
              <a:off x="4724701" y="5113974"/>
              <a:ext cx="1305349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[ 7, 359, 3], </a:t>
              </a:r>
              <a:endParaRPr lang="en-US" sz="1400" dirty="0"/>
            </a:p>
            <a:p>
              <a:r>
                <a:rPr lang="ru-RU" sz="1400" dirty="0"/>
                <a:t>[ 9, 589, 2], </a:t>
              </a:r>
              <a:endParaRPr lang="en-US" sz="1400" dirty="0"/>
            </a:p>
            <a:p>
              <a:r>
                <a:rPr lang="ru-RU" sz="1400" dirty="0"/>
                <a:t>[ 10, 269, 2]</a:t>
              </a:r>
              <a:endParaRPr lang="en-US" sz="1400" dirty="0"/>
            </a:p>
            <a:p>
              <a:pPr algn="ctr"/>
              <a:r>
                <a:rPr lang="ru-RU" sz="1400" dirty="0"/>
                <a:t>, ..., </a:t>
              </a:r>
              <a:endParaRPr lang="en-US" sz="1400" dirty="0"/>
            </a:p>
            <a:p>
              <a:r>
                <a:rPr lang="ru-RU" sz="1400" dirty="0"/>
                <a:t>[529, 211, 6], </a:t>
              </a:r>
              <a:endParaRPr lang="en-US" sz="1400" dirty="0"/>
            </a:p>
            <a:p>
              <a:r>
                <a:rPr lang="ru-RU" sz="1400" dirty="0"/>
                <a:t>[530, 223, 2], </a:t>
              </a:r>
              <a:endParaRPr lang="en-US" sz="1400" dirty="0"/>
            </a:p>
            <a:p>
              <a:r>
                <a:rPr lang="ru-RU" sz="1400" dirty="0"/>
                <a:t>[533, 185, 2]</a:t>
              </a:r>
              <a:endParaRPr lang="ru-RU" dirty="0"/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D8AFF9-D6A0-424C-9009-BE23B61C6F95}"/>
              </a:ext>
            </a:extLst>
          </p:cNvPr>
          <p:cNvSpPr/>
          <p:nvPr/>
        </p:nvSpPr>
        <p:spPr>
          <a:xfrm>
            <a:off x="354330" y="1013401"/>
            <a:ext cx="10716257" cy="47851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95" y="2786226"/>
            <a:ext cx="3151083" cy="222130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377" y="2751177"/>
            <a:ext cx="3255753" cy="232619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790" y="2758818"/>
            <a:ext cx="3210137" cy="22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5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</a:t>
            </a:r>
            <a:r>
              <a:rPr lang="ru-RU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" y="947732"/>
            <a:ext cx="11693979" cy="4935992"/>
          </a:xfrm>
        </p:spPr>
        <p:txBody>
          <a:bodyPr>
            <a:normAutofit/>
          </a:bodyPr>
          <a:lstStyle/>
          <a:p>
            <a:r>
              <a:rPr lang="ru-RU" sz="2200" dirty="0" err="1">
                <a:solidFill>
                  <a:schemeClr val="bg1"/>
                </a:solidFill>
              </a:rPr>
              <a:t>Среднеуровневыми</a:t>
            </a:r>
            <a:r>
              <a:rPr lang="ru-RU" sz="2200" dirty="0">
                <a:solidFill>
                  <a:schemeClr val="bg1"/>
                </a:solidFill>
              </a:rPr>
              <a:t> признаками могут быть контурные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или другие описания некоторых объектов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r>
              <a:rPr lang="ru-RU" sz="2200" dirty="0">
                <a:solidFill>
                  <a:schemeClr val="bg1"/>
                </a:solidFill>
              </a:rPr>
              <a:t> которые могут быть получены как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контуров целевых объектов</a:t>
            </a:r>
            <a:r>
              <a:rPr lang="en-US" sz="2200" dirty="0">
                <a:solidFill>
                  <a:schemeClr val="bg1"/>
                </a:solidFill>
              </a:rPr>
              <a:t>;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направлений изменения яркости;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объектов линиями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или простыми геометрическими фигурами.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7CB0602-9E9F-CD41-8FEE-417C012AAF60}"/>
              </a:ext>
            </a:extLst>
          </p:cNvPr>
          <p:cNvGrpSpPr/>
          <p:nvPr/>
        </p:nvGrpSpPr>
        <p:grpSpPr>
          <a:xfrm>
            <a:off x="929905" y="2813540"/>
            <a:ext cx="9565105" cy="3858098"/>
            <a:chOff x="926432" y="2957231"/>
            <a:chExt cx="9565105" cy="3858098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B76DF7D-EA8F-C247-934B-12CAEE051ED1}"/>
                </a:ext>
              </a:extLst>
            </p:cNvPr>
            <p:cNvSpPr/>
            <p:nvPr/>
          </p:nvSpPr>
          <p:spPr>
            <a:xfrm>
              <a:off x="926432" y="2957231"/>
              <a:ext cx="9565105" cy="38580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649170-2B60-A64A-86F5-D74C5366513B}"/>
                </a:ext>
              </a:extLst>
            </p:cNvPr>
            <p:cNvSpPr txBox="1"/>
            <p:nvPr/>
          </p:nvSpPr>
          <p:spPr>
            <a:xfrm>
              <a:off x="7367980" y="5025538"/>
              <a:ext cx="1906747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((640, 390), (654, 386)),</a:t>
              </a:r>
              <a:endParaRPr lang="en-US" sz="1400" dirty="0"/>
            </a:p>
            <a:p>
              <a:r>
                <a:rPr lang="ru-RU" sz="1400" dirty="0"/>
                <a:t>((269, 489), (286, 484)), </a:t>
              </a:r>
              <a:endParaRPr lang="en-US" sz="1400" dirty="0"/>
            </a:p>
            <a:p>
              <a:r>
                <a:rPr lang="ru-RU" sz="1400" dirty="0"/>
                <a:t>((641, 389), (649, 387)), </a:t>
              </a:r>
              <a:endParaRPr lang="en-US" sz="1400" dirty="0"/>
            </a:p>
            <a:p>
              <a:pPr algn="ctr"/>
              <a:r>
                <a:rPr lang="en-US" sz="1400" dirty="0"/>
                <a:t>…</a:t>
              </a:r>
            </a:p>
            <a:p>
              <a:r>
                <a:rPr lang="ru-RU" sz="1400" dirty="0"/>
                <a:t>((505, 462), (514, 458)), </a:t>
              </a:r>
              <a:endParaRPr lang="en-US" sz="1400" dirty="0"/>
            </a:p>
            <a:p>
              <a:r>
                <a:rPr lang="ru-RU" sz="1400" dirty="0"/>
                <a:t>((546, 492), (540, 490)), </a:t>
              </a:r>
              <a:endParaRPr lang="en-US" sz="1400" dirty="0"/>
            </a:p>
            <a:p>
              <a:r>
                <a:rPr lang="ru-RU" sz="1400" dirty="0"/>
                <a:t>((483, 568), (486, 568)),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C8CBA1-CF03-8641-8D16-0927AA0E372B}"/>
                </a:ext>
              </a:extLst>
            </p:cNvPr>
            <p:cNvSpPr txBox="1"/>
            <p:nvPr/>
          </p:nvSpPr>
          <p:spPr>
            <a:xfrm>
              <a:off x="3998336" y="4999447"/>
              <a:ext cx="2578866" cy="1815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(10, 29)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(10, 30)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(11, 0) [0.504 0.504 0.504 0.486] </a:t>
              </a:r>
              <a:endParaRPr lang="en-US" sz="1400" dirty="0"/>
            </a:p>
            <a:p>
              <a:r>
                <a:rPr lang="ru-RU" sz="1400" dirty="0"/>
                <a:t>(11, 1) [0.54 0.54 0.54 0.349]</a:t>
              </a:r>
              <a:endParaRPr lang="en-US" sz="1400" dirty="0"/>
            </a:p>
            <a:p>
              <a:pPr algn="ctr"/>
              <a:r>
                <a:rPr lang="en-US" sz="1400" dirty="0"/>
                <a:t>…</a:t>
              </a:r>
            </a:p>
            <a:p>
              <a:r>
                <a:rPr lang="ru-RU" sz="1400" dirty="0"/>
                <a:t>(19, 4)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(19, 5)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(19, 6) [0.51 0.51 0.51 0.467] </a:t>
              </a:r>
              <a:endParaRPr lang="en-US" sz="1400" dirty="0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ED7FA5-C627-CA4F-ADFC-BBCE0A451E6A}"/>
              </a:ext>
            </a:extLst>
          </p:cNvPr>
          <p:cNvSpPr/>
          <p:nvPr/>
        </p:nvSpPr>
        <p:spPr>
          <a:xfrm>
            <a:off x="354330" y="947732"/>
            <a:ext cx="10716257" cy="71914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372" y="2856645"/>
            <a:ext cx="2844252" cy="203218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070" y="2872676"/>
            <a:ext cx="2962954" cy="20542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t="7756"/>
          <a:stretch/>
        </p:blipFill>
        <p:spPr>
          <a:xfrm>
            <a:off x="1199403" y="3236656"/>
            <a:ext cx="2450169" cy="15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5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</a:t>
            </a:r>
            <a:r>
              <a:rPr lang="ru-RU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039757"/>
            <a:ext cx="10988040" cy="493599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Также </a:t>
            </a:r>
            <a:r>
              <a:rPr lang="ru-RU" dirty="0" err="1">
                <a:solidFill>
                  <a:schemeClr val="bg1"/>
                </a:solidFill>
              </a:rPr>
              <a:t>среднеуровневыми</a:t>
            </a:r>
            <a:r>
              <a:rPr lang="ru-RU" dirty="0">
                <a:solidFill>
                  <a:schemeClr val="bg1"/>
                </a:solidFill>
              </a:rPr>
              <a:t> признаки могут быть яркостные описания объектов: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Яркостные описания объектов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Со</a:t>
            </a:r>
            <a:r>
              <a:rPr lang="ru-RU" dirty="0" err="1">
                <a:solidFill>
                  <a:schemeClr val="bg1"/>
                </a:solidFill>
              </a:rPr>
              <a:t>постовление</a:t>
            </a:r>
            <a:r>
              <a:rPr lang="ru-RU" dirty="0">
                <a:solidFill>
                  <a:schemeClr val="bg1"/>
                </a:solidFill>
              </a:rPr>
              <a:t> объекта с шаблоном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C6E34-9DE3-164A-8BEC-1DDC7ADC0A7C}"/>
              </a:ext>
            </a:extLst>
          </p:cNvPr>
          <p:cNvSpPr txBox="1"/>
          <p:nvPr/>
        </p:nvSpPr>
        <p:spPr>
          <a:xfrm>
            <a:off x="3048000" y="3247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3CFE629-7108-A44F-BDD0-95022713D0A4}"/>
              </a:ext>
            </a:extLst>
          </p:cNvPr>
          <p:cNvSpPr/>
          <p:nvPr/>
        </p:nvSpPr>
        <p:spPr>
          <a:xfrm>
            <a:off x="354330" y="1013401"/>
            <a:ext cx="10836744" cy="5146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1" y="3287491"/>
            <a:ext cx="3116025" cy="22263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96" y="3287491"/>
            <a:ext cx="7776374" cy="22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E356AD9-41F1-B64D-9312-5B025DA987B9}"/>
              </a:ext>
            </a:extLst>
          </p:cNvPr>
          <p:cNvGrpSpPr/>
          <p:nvPr/>
        </p:nvGrpSpPr>
        <p:grpSpPr>
          <a:xfrm>
            <a:off x="6648994" y="1439149"/>
            <a:ext cx="5038803" cy="4360885"/>
            <a:chOff x="5698489" y="1263883"/>
            <a:chExt cx="6088699" cy="43302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CB59AE-7802-114C-8A1F-55630BDE5777}"/>
                </a:ext>
              </a:extLst>
            </p:cNvPr>
            <p:cNvSpPr txBox="1"/>
            <p:nvPr/>
          </p:nvSpPr>
          <p:spPr>
            <a:xfrm>
              <a:off x="5698489" y="1263883"/>
              <a:ext cx="6088699" cy="43302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360BEB8C-E237-BF4D-961E-CC980232A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1641158"/>
              <a:ext cx="0" cy="35606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98902948-00D3-7442-80EC-E0B43152E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5175866"/>
              <a:ext cx="5574289" cy="25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5-конечная звезда 21">
              <a:extLst>
                <a:ext uri="{FF2B5EF4-FFF2-40B4-BE49-F238E27FC236}">
                  <a16:creationId xmlns:a16="http://schemas.microsoft.com/office/drawing/2014/main" id="{CD01AE9A-973E-1641-8E3E-69110A82941D}"/>
                </a:ext>
              </a:extLst>
            </p:cNvPr>
            <p:cNvSpPr/>
            <p:nvPr/>
          </p:nvSpPr>
          <p:spPr>
            <a:xfrm>
              <a:off x="6440009" y="216842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C0C7B5-8DDE-2245-AB8D-A714B7DC27B0}"/>
                </a:ext>
              </a:extLst>
            </p:cNvPr>
            <p:cNvSpPr txBox="1"/>
            <p:nvPr/>
          </p:nvSpPr>
          <p:spPr>
            <a:xfrm>
              <a:off x="6462870" y="1548309"/>
              <a:ext cx="26498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Логистическая/линейная</a:t>
              </a:r>
            </a:p>
            <a:p>
              <a:r>
                <a:rPr lang="ru-RU" dirty="0"/>
                <a:t>регрессия</a:t>
              </a:r>
            </a:p>
          </p:txBody>
        </p:sp>
        <p:sp>
          <p:nvSpPr>
            <p:cNvPr id="39" name="5-конечная звезда 38">
              <a:extLst>
                <a:ext uri="{FF2B5EF4-FFF2-40B4-BE49-F238E27FC236}">
                  <a16:creationId xmlns:a16="http://schemas.microsoft.com/office/drawing/2014/main" id="{AC5FB6B7-CA37-0A4C-81E0-43B5E292BFA0}"/>
                </a:ext>
              </a:extLst>
            </p:cNvPr>
            <p:cNvSpPr/>
            <p:nvPr/>
          </p:nvSpPr>
          <p:spPr>
            <a:xfrm>
              <a:off x="6967091" y="2487683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204A7B-5244-874C-82F6-364D4F344ACC}"/>
                </a:ext>
              </a:extLst>
            </p:cNvPr>
            <p:cNvSpPr txBox="1"/>
            <p:nvPr/>
          </p:nvSpPr>
          <p:spPr>
            <a:xfrm>
              <a:off x="7240062" y="2181162"/>
              <a:ext cx="196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Деревья решений</a:t>
              </a:r>
            </a:p>
          </p:txBody>
        </p:sp>
        <p:sp>
          <p:nvSpPr>
            <p:cNvPr id="45" name="5-конечная звезда 44">
              <a:extLst>
                <a:ext uri="{FF2B5EF4-FFF2-40B4-BE49-F238E27FC236}">
                  <a16:creationId xmlns:a16="http://schemas.microsoft.com/office/drawing/2014/main" id="{1290F3D4-967E-1F4B-B0F8-7E6E18012D7F}"/>
                </a:ext>
              </a:extLst>
            </p:cNvPr>
            <p:cNvSpPr/>
            <p:nvPr/>
          </p:nvSpPr>
          <p:spPr>
            <a:xfrm>
              <a:off x="7772665" y="2740624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CBD8FA-31D2-B541-97EC-0AA3AAAC77B2}"/>
                </a:ext>
              </a:extLst>
            </p:cNvPr>
            <p:cNvSpPr txBox="1"/>
            <p:nvPr/>
          </p:nvSpPr>
          <p:spPr>
            <a:xfrm>
              <a:off x="8136355" y="2570461"/>
              <a:ext cx="1158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к-соседей</a:t>
              </a:r>
            </a:p>
          </p:txBody>
        </p:sp>
        <p:sp>
          <p:nvSpPr>
            <p:cNvPr id="47" name="5-конечная звезда 46">
              <a:extLst>
                <a:ext uri="{FF2B5EF4-FFF2-40B4-BE49-F238E27FC236}">
                  <a16:creationId xmlns:a16="http://schemas.microsoft.com/office/drawing/2014/main" id="{0BCC27BD-2165-4F4F-BBB4-132EBAAC07D5}"/>
                </a:ext>
              </a:extLst>
            </p:cNvPr>
            <p:cNvSpPr/>
            <p:nvPr/>
          </p:nvSpPr>
          <p:spPr>
            <a:xfrm>
              <a:off x="8220362" y="34136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DC7750-3E60-0545-8C2F-6B95A9601E4F}"/>
                </a:ext>
              </a:extLst>
            </p:cNvPr>
            <p:cNvSpPr txBox="1"/>
            <p:nvPr/>
          </p:nvSpPr>
          <p:spPr>
            <a:xfrm>
              <a:off x="8476222" y="3017231"/>
              <a:ext cx="2143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Ансамбли деревьев</a:t>
              </a:r>
            </a:p>
          </p:txBody>
        </p:sp>
        <p:sp>
          <p:nvSpPr>
            <p:cNvPr id="49" name="5-конечная звезда 48">
              <a:extLst>
                <a:ext uri="{FF2B5EF4-FFF2-40B4-BE49-F238E27FC236}">
                  <a16:creationId xmlns:a16="http://schemas.microsoft.com/office/drawing/2014/main" id="{A89121EE-AFB7-EB48-BCEA-79E503B7F7EE}"/>
                </a:ext>
              </a:extLst>
            </p:cNvPr>
            <p:cNvSpPr/>
            <p:nvPr/>
          </p:nvSpPr>
          <p:spPr>
            <a:xfrm>
              <a:off x="8819933" y="357801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5767-6CDA-C047-89B3-9511A821579D}"/>
                </a:ext>
              </a:extLst>
            </p:cNvPr>
            <p:cNvSpPr txBox="1"/>
            <p:nvPr/>
          </p:nvSpPr>
          <p:spPr>
            <a:xfrm>
              <a:off x="9114128" y="3421487"/>
              <a:ext cx="1921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Опорные вектора</a:t>
              </a:r>
            </a:p>
          </p:txBody>
        </p:sp>
        <p:sp>
          <p:nvSpPr>
            <p:cNvPr id="51" name="5-конечная звезда 50">
              <a:extLst>
                <a:ext uri="{FF2B5EF4-FFF2-40B4-BE49-F238E27FC236}">
                  <a16:creationId xmlns:a16="http://schemas.microsoft.com/office/drawing/2014/main" id="{D685757B-C1CC-7140-A690-444122AC15C3}"/>
                </a:ext>
              </a:extLst>
            </p:cNvPr>
            <p:cNvSpPr/>
            <p:nvPr/>
          </p:nvSpPr>
          <p:spPr>
            <a:xfrm>
              <a:off x="9295198" y="40315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576FB6-28B6-4548-8FAB-BB574AFF6271}"/>
                </a:ext>
              </a:extLst>
            </p:cNvPr>
            <p:cNvSpPr txBox="1"/>
            <p:nvPr/>
          </p:nvSpPr>
          <p:spPr>
            <a:xfrm>
              <a:off x="9551059" y="3826103"/>
              <a:ext cx="1809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Нейронные сети</a:t>
              </a:r>
            </a:p>
          </p:txBody>
        </p:sp>
        <p:sp>
          <p:nvSpPr>
            <p:cNvPr id="53" name="5-конечная звезда 52">
              <a:extLst>
                <a:ext uri="{FF2B5EF4-FFF2-40B4-BE49-F238E27FC236}">
                  <a16:creationId xmlns:a16="http://schemas.microsoft.com/office/drawing/2014/main" id="{0F3575E3-619C-9F4B-A870-9A3D08A245FC}"/>
                </a:ext>
              </a:extLst>
            </p:cNvPr>
            <p:cNvSpPr/>
            <p:nvPr/>
          </p:nvSpPr>
          <p:spPr>
            <a:xfrm>
              <a:off x="10019475" y="4656239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0FC37E-38F4-CF4D-B55F-CC0089BEFCF1}"/>
                </a:ext>
              </a:extLst>
            </p:cNvPr>
            <p:cNvSpPr txBox="1"/>
            <p:nvPr/>
          </p:nvSpPr>
          <p:spPr>
            <a:xfrm>
              <a:off x="10286923" y="4148416"/>
              <a:ext cx="13292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Глубокие </a:t>
              </a:r>
              <a:br>
                <a:rPr lang="ru-RU" dirty="0"/>
              </a:br>
              <a:r>
                <a:rPr lang="ru-RU" dirty="0"/>
                <a:t>Нейронные</a:t>
              </a:r>
              <a:br>
                <a:rPr lang="ru-RU" dirty="0"/>
              </a:br>
              <a:r>
                <a:rPr lang="ru-RU" dirty="0"/>
                <a:t> сети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69122C-7FBD-B846-91C2-E78CD9A05B22}"/>
                </a:ext>
              </a:extLst>
            </p:cNvPr>
            <p:cNvSpPr txBox="1"/>
            <p:nvPr/>
          </p:nvSpPr>
          <p:spPr>
            <a:xfrm rot="16200000">
              <a:off x="4752237" y="2915134"/>
              <a:ext cx="226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Интерпретируемость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61E69C-ED19-E94C-A572-E94F9FE1203D}"/>
                </a:ext>
              </a:extLst>
            </p:cNvPr>
            <p:cNvSpPr txBox="1"/>
            <p:nvPr/>
          </p:nvSpPr>
          <p:spPr>
            <a:xfrm>
              <a:off x="8551515" y="5224784"/>
              <a:ext cx="1048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Точность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E4C2727-0172-B247-8671-5A8DBA5D9637}"/>
              </a:ext>
            </a:extLst>
          </p:cNvPr>
          <p:cNvSpPr txBox="1"/>
          <p:nvPr/>
        </p:nvSpPr>
        <p:spPr>
          <a:xfrm>
            <a:off x="327571" y="1439149"/>
            <a:ext cx="62766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 </a:t>
            </a:r>
            <a:r>
              <a:rPr lang="ru-RU" sz="2200" dirty="0">
                <a:solidFill>
                  <a:schemeClr val="bg1"/>
                </a:solidFill>
              </a:rPr>
              <a:t>зависимости мости от задачи могут быть выбраны разные наборы признаков и алгоритмы для принятия конечных решений.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Решения могут быть непрерывными (регрессия) или дискретными (напр. Классификация).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ряде случаев признаки могут быть выделены в ручном режиме;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Однако, в большинстве случаев признаки приходится выделять автоматически.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Как правило автоматически выделенные признаки сложно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или невозможно интерпретировать. 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D697639-09C0-0E4A-8655-C1CE4CE31C36}"/>
              </a:ext>
            </a:extLst>
          </p:cNvPr>
          <p:cNvSpPr/>
          <p:nvPr/>
        </p:nvSpPr>
        <p:spPr>
          <a:xfrm>
            <a:off x="609600" y="3612025"/>
            <a:ext cx="5850350" cy="26284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59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2661345" y="1081529"/>
            <a:ext cx="2808316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Линейные проблемы</a:t>
            </a:r>
            <a:r>
              <a:rPr lang="ru-RU" sz="2000" dirty="0"/>
              <a:t>,</a:t>
            </a:r>
            <a:endParaRPr dirty="0"/>
          </a:p>
          <a:p>
            <a:pPr algn="ctr">
              <a:defRPr/>
            </a:pPr>
            <a:r>
              <a:rPr lang="ru-RU" sz="2000" dirty="0"/>
              <a:t>Проблемы, сводящиеся к линейным</a:t>
            </a:r>
            <a:endParaRPr dirty="0"/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2713505" y="2187645"/>
            <a:ext cx="2482981" cy="31136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Линейная регрессия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Логистическая регрессия 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метод опорных векторов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Байесовские оценки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Метод максимального правдоподобия</a:t>
            </a:r>
            <a:endParaRPr dirty="0"/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5541668" y="1051072"/>
            <a:ext cx="3214032" cy="1944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Категориальные данные</a:t>
            </a:r>
            <a:br>
              <a:rPr lang="ru-RU" sz="2000" b="1" dirty="0"/>
            </a:br>
            <a:r>
              <a:rPr lang="ru-RU" sz="2000" dirty="0"/>
              <a:t>(</a:t>
            </a:r>
            <a:r>
              <a:rPr lang="ru-RU" dirty="0"/>
              <a:t>таблицы, структурированные данные типа запрос – ответы)</a:t>
            </a:r>
            <a:endParaRPr dirty="0"/>
          </a:p>
          <a:p>
            <a:pPr algn="ctr">
              <a:spcBef>
                <a:spcPts val="1200"/>
              </a:spcBef>
              <a:defRPr/>
            </a:pPr>
            <a:r>
              <a:rPr lang="ru-RU" dirty="0"/>
              <a:t> </a:t>
            </a:r>
            <a:r>
              <a:rPr lang="ru-RU" sz="2000" b="1" dirty="0"/>
              <a:t>Хорошо формализуемые данные</a:t>
            </a:r>
            <a:endParaRPr dirty="0"/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443966" y="3249928"/>
            <a:ext cx="3136261" cy="9410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76200">
              <a:buFont typeface="Arial"/>
              <a:buChar char="•"/>
              <a:defRPr/>
            </a:pPr>
            <a:r>
              <a:rPr lang="ru-RU" sz="2000" dirty="0"/>
              <a:t>Деревья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(</a:t>
            </a:r>
            <a:r>
              <a:rPr lang="ru-RU" dirty="0" err="1"/>
              <a:t>бустинг</a:t>
            </a:r>
            <a:r>
              <a:rPr lang="ru-RU" dirty="0"/>
              <a:t>, случайный лес), </a:t>
            </a:r>
          </a:p>
          <a:p>
            <a:pPr marL="85725" indent="-76200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/>
              <a:t>генетические алгоритмы</a:t>
            </a:r>
            <a:r>
              <a:rPr lang="ru-RU" sz="2400" dirty="0"/>
              <a:t>, </a:t>
            </a:r>
            <a:endParaRPr dirty="0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8827707" y="1081529"/>
            <a:ext cx="2268919" cy="20882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Плохо-формализуемые данные</a:t>
            </a:r>
            <a:endParaRPr dirty="0"/>
          </a:p>
          <a:p>
            <a:pPr algn="ctr">
              <a:defRPr/>
            </a:pPr>
            <a:r>
              <a:rPr lang="ru-RU" dirty="0"/>
              <a:t>(музыка, сигналы, изображения, проблемы сложной оптимизации)</a:t>
            </a:r>
            <a:endParaRPr dirty="0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8638009" y="3411243"/>
            <a:ext cx="2538349" cy="5860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Признаки хорошо разделимы?</a:t>
            </a:r>
            <a:endParaRPr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5276216" y="4603566"/>
            <a:ext cx="2980975" cy="19797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/>
              <a:t>Ядерный метод опорных векторов,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en-US" dirty="0"/>
              <a:t>k-</a:t>
            </a:r>
            <a:r>
              <a:rPr lang="ru-RU" dirty="0"/>
              <a:t>средних,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/>
              <a:t>Байесовские оценки,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u="sng" dirty="0"/>
              <a:t>Простые нейронные сети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/>
              <a:t>Деревья, ген. Алг.</a:t>
            </a:r>
            <a:endParaRPr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421986" y="5474914"/>
            <a:ext cx="2754373" cy="9831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800" b="1" u="sng" dirty="0"/>
              <a:t>Глубокие нейронные сети</a:t>
            </a:r>
            <a:endParaRPr dirty="0"/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 bwMode="auto">
          <a:xfrm>
            <a:off x="7629900" y="4407898"/>
            <a:ext cx="0" cy="195669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/>
        </p:nvCxnSpPr>
        <p:spPr bwMode="auto">
          <a:xfrm>
            <a:off x="7629901" y="4407571"/>
            <a:ext cx="2762235" cy="326"/>
          </a:xfrm>
          <a:prstGeom prst="line">
            <a:avLst/>
          </a:prstGeom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cxnSpLocks/>
          </p:cNvCxnSpPr>
          <p:nvPr/>
        </p:nvCxnSpPr>
        <p:spPr bwMode="auto">
          <a:xfrm flipV="1">
            <a:off x="9749251" y="4012371"/>
            <a:ext cx="0" cy="383958"/>
          </a:xfrm>
          <a:prstGeom prst="line">
            <a:avLst/>
          </a:prstGeom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 bwMode="auto">
          <a:xfrm>
            <a:off x="8336921" y="4584849"/>
            <a:ext cx="2759704" cy="4076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Сводятся к линейным?</a:t>
            </a:r>
            <a:endParaRPr dirty="0"/>
          </a:p>
        </p:txBody>
      </p:sp>
      <p:cxnSp>
        <p:nvCxnSpPr>
          <p:cNvPr id="27" name="Прямая со стрелкой 26"/>
          <p:cNvCxnSpPr>
            <a:cxnSpLocks/>
          </p:cNvCxnSpPr>
          <p:nvPr/>
        </p:nvCxnSpPr>
        <p:spPr bwMode="auto">
          <a:xfrm>
            <a:off x="10294193" y="4992488"/>
            <a:ext cx="0" cy="482427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cxnSpLocks/>
          </p:cNvCxnSpPr>
          <p:nvPr/>
        </p:nvCxnSpPr>
        <p:spPr bwMode="auto">
          <a:xfrm>
            <a:off x="10392135" y="4407572"/>
            <a:ext cx="0" cy="173945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cxnSpLocks/>
          </p:cNvCxnSpPr>
          <p:nvPr/>
        </p:nvCxnSpPr>
        <p:spPr bwMode="auto">
          <a:xfrm>
            <a:off x="4065504" y="2012784"/>
            <a:ext cx="0" cy="182563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7012097" y="2995903"/>
            <a:ext cx="136587" cy="254025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cxnSpLocks/>
          </p:cNvCxnSpPr>
          <p:nvPr/>
        </p:nvCxnSpPr>
        <p:spPr bwMode="auto">
          <a:xfrm>
            <a:off x="9790137" y="3169762"/>
            <a:ext cx="0" cy="241481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7035594" y="4272007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да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10458066" y="421218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нет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8827984" y="4941888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да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9749251" y="504903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нет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8" name="Прямая со стрелкой 37"/>
          <p:cNvCxnSpPr>
            <a:cxnSpLocks/>
          </p:cNvCxnSpPr>
          <p:nvPr/>
        </p:nvCxnSpPr>
        <p:spPr bwMode="auto">
          <a:xfrm flipH="1">
            <a:off x="8257191" y="5301295"/>
            <a:ext cx="1100899" cy="0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cxnSpLocks/>
          </p:cNvCxnSpPr>
          <p:nvPr/>
        </p:nvCxnSpPr>
        <p:spPr bwMode="auto">
          <a:xfrm flipV="1">
            <a:off x="9358089" y="4992487"/>
            <a:ext cx="0" cy="308808"/>
          </a:xfrm>
          <a:prstGeom prst="line">
            <a:avLst/>
          </a:prstGeom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cxnSpLocks/>
          </p:cNvCxnSpPr>
          <p:nvPr/>
        </p:nvCxnSpPr>
        <p:spPr bwMode="auto">
          <a:xfrm flipH="1" flipV="1">
            <a:off x="7629898" y="4190996"/>
            <a:ext cx="1" cy="264681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BDE208-3532-D849-91F4-6D63F4EEB021}"/>
              </a:ext>
            </a:extLst>
          </p:cNvPr>
          <p:cNvSpPr txBox="1"/>
          <p:nvPr/>
        </p:nvSpPr>
        <p:spPr>
          <a:xfrm>
            <a:off x="420221" y="1832691"/>
            <a:ext cx="1852157" cy="14954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2792FE6-57F1-854E-A0E6-7F694848687B}"/>
              </a:ext>
            </a:extLst>
          </p:cNvPr>
          <p:cNvCxnSpPr/>
          <p:nvPr/>
        </p:nvCxnSpPr>
        <p:spPr>
          <a:xfrm flipV="1">
            <a:off x="564776" y="1864659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8FDE49-0806-ED4F-9F9F-24588BBE9821}"/>
              </a:ext>
            </a:extLst>
          </p:cNvPr>
          <p:cNvCxnSpPr/>
          <p:nvPr/>
        </p:nvCxnSpPr>
        <p:spPr>
          <a:xfrm>
            <a:off x="564776" y="3249928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129EA91-2E0D-3F41-958B-0FF0AD2F1DBA}"/>
              </a:ext>
            </a:extLst>
          </p:cNvPr>
          <p:cNvCxnSpPr/>
          <p:nvPr/>
        </p:nvCxnSpPr>
        <p:spPr>
          <a:xfrm flipV="1">
            <a:off x="758283" y="2187645"/>
            <a:ext cx="1159727" cy="80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377BE55A-CC41-454B-AAC5-1DCDE4385457}"/>
              </a:ext>
            </a:extLst>
          </p:cNvPr>
          <p:cNvSpPr/>
          <p:nvPr/>
        </p:nvSpPr>
        <p:spPr>
          <a:xfrm>
            <a:off x="1635159" y="276486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C6E214EB-E428-9F45-B7E2-39661E285FDE}"/>
              </a:ext>
            </a:extLst>
          </p:cNvPr>
          <p:cNvSpPr/>
          <p:nvPr/>
        </p:nvSpPr>
        <p:spPr>
          <a:xfrm>
            <a:off x="1770702" y="276822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2A7564F-E1CB-A04C-8336-5D241CDC8BC8}"/>
              </a:ext>
            </a:extLst>
          </p:cNvPr>
          <p:cNvSpPr/>
          <p:nvPr/>
        </p:nvSpPr>
        <p:spPr>
          <a:xfrm>
            <a:off x="1746985" y="259177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6478C13-D806-9941-BF2B-01387D9FB55F}"/>
              </a:ext>
            </a:extLst>
          </p:cNvPr>
          <p:cNvSpPr/>
          <p:nvPr/>
        </p:nvSpPr>
        <p:spPr>
          <a:xfrm>
            <a:off x="1583513" y="259442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35E1E787-8B9B-3946-85E0-18AEB940CB31}"/>
              </a:ext>
            </a:extLst>
          </p:cNvPr>
          <p:cNvSpPr/>
          <p:nvPr/>
        </p:nvSpPr>
        <p:spPr>
          <a:xfrm>
            <a:off x="1234593" y="280791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43B05BE-3435-9C4C-A735-C9388686DA04}"/>
              </a:ext>
            </a:extLst>
          </p:cNvPr>
          <p:cNvSpPr/>
          <p:nvPr/>
        </p:nvSpPr>
        <p:spPr>
          <a:xfrm>
            <a:off x="1432685" y="2733960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C570B6F-56BD-984C-8246-0658D51186CB}"/>
              </a:ext>
            </a:extLst>
          </p:cNvPr>
          <p:cNvSpPr/>
          <p:nvPr/>
        </p:nvSpPr>
        <p:spPr>
          <a:xfrm>
            <a:off x="1067607" y="2521452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779EA6AB-10B3-B842-8384-7FD6B0B57855}"/>
              </a:ext>
            </a:extLst>
          </p:cNvPr>
          <p:cNvSpPr/>
          <p:nvPr/>
        </p:nvSpPr>
        <p:spPr>
          <a:xfrm>
            <a:off x="1251867" y="238017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AF0E95C-8A61-D740-9B56-E533911CCE45}"/>
              </a:ext>
            </a:extLst>
          </p:cNvPr>
          <p:cNvSpPr/>
          <p:nvPr/>
        </p:nvSpPr>
        <p:spPr>
          <a:xfrm>
            <a:off x="1460172" y="225456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0DECC3AE-6EE5-F342-B9B2-BE4C26904C20}"/>
              </a:ext>
            </a:extLst>
          </p:cNvPr>
          <p:cNvSpPr/>
          <p:nvPr/>
        </p:nvSpPr>
        <p:spPr>
          <a:xfrm>
            <a:off x="1206759" y="216629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DCFF700-4462-8140-8767-BA6A010DB463}"/>
              </a:ext>
            </a:extLst>
          </p:cNvPr>
          <p:cNvSpPr/>
          <p:nvPr/>
        </p:nvSpPr>
        <p:spPr>
          <a:xfrm>
            <a:off x="1095374" y="2302903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F78C8FCD-EC68-3044-B5C8-11436B193383}"/>
              </a:ext>
            </a:extLst>
          </p:cNvPr>
          <p:cNvSpPr/>
          <p:nvPr/>
        </p:nvSpPr>
        <p:spPr>
          <a:xfrm>
            <a:off x="1201812" y="2553894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BDC4E3A6-6CCC-6448-869B-FC7AF3D182E1}"/>
              </a:ext>
            </a:extLst>
          </p:cNvPr>
          <p:cNvSpPr/>
          <p:nvPr/>
        </p:nvSpPr>
        <p:spPr>
          <a:xfrm>
            <a:off x="1667411" y="234250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FA3F4-53DF-F645-85A9-1C3F19B2EF8B}"/>
              </a:ext>
            </a:extLst>
          </p:cNvPr>
          <p:cNvSpPr txBox="1"/>
          <p:nvPr/>
        </p:nvSpPr>
        <p:spPr>
          <a:xfrm>
            <a:off x="144422" y="3944024"/>
            <a:ext cx="251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Не</a:t>
            </a:r>
            <a:r>
              <a:rPr lang="ru-RU" dirty="0">
                <a:solidFill>
                  <a:schemeClr val="bg1"/>
                </a:solidFill>
              </a:rPr>
              <a:t>линейные проблемы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540ACE-FAD2-544B-ADC6-32834B6FC5A2}"/>
              </a:ext>
            </a:extLst>
          </p:cNvPr>
          <p:cNvSpPr txBox="1"/>
          <p:nvPr/>
        </p:nvSpPr>
        <p:spPr>
          <a:xfrm>
            <a:off x="558725" y="178657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1F4892-D5DB-ED47-AD18-3D957C9125A1}"/>
              </a:ext>
            </a:extLst>
          </p:cNvPr>
          <p:cNvSpPr txBox="1"/>
          <p:nvPr/>
        </p:nvSpPr>
        <p:spPr>
          <a:xfrm>
            <a:off x="1883089" y="280791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B450B9-67AE-0543-9E70-1A54B117FBF6}"/>
              </a:ext>
            </a:extLst>
          </p:cNvPr>
          <p:cNvSpPr txBox="1"/>
          <p:nvPr/>
        </p:nvSpPr>
        <p:spPr>
          <a:xfrm>
            <a:off x="420221" y="4373466"/>
            <a:ext cx="1852157" cy="14954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41B23B1E-0FD0-8E46-8204-B303B3B3B27B}"/>
              </a:ext>
            </a:extLst>
          </p:cNvPr>
          <p:cNvCxnSpPr/>
          <p:nvPr/>
        </p:nvCxnSpPr>
        <p:spPr>
          <a:xfrm flipV="1">
            <a:off x="564776" y="4405434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38E2A7DE-7556-EB4A-A313-10939357F772}"/>
              </a:ext>
            </a:extLst>
          </p:cNvPr>
          <p:cNvCxnSpPr/>
          <p:nvPr/>
        </p:nvCxnSpPr>
        <p:spPr>
          <a:xfrm>
            <a:off x="564776" y="5790703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F12A2B39-3973-4E42-82B4-4E3ABF16AF20}"/>
              </a:ext>
            </a:extLst>
          </p:cNvPr>
          <p:cNvCxnSpPr>
            <a:cxnSpLocks/>
          </p:cNvCxnSpPr>
          <p:nvPr/>
        </p:nvCxnSpPr>
        <p:spPr>
          <a:xfrm flipV="1">
            <a:off x="1336730" y="4612294"/>
            <a:ext cx="378055" cy="1060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Овал 60">
            <a:extLst>
              <a:ext uri="{FF2B5EF4-FFF2-40B4-BE49-F238E27FC236}">
                <a16:creationId xmlns:a16="http://schemas.microsoft.com/office/drawing/2014/main" id="{B6CF051E-3C4E-4D41-A6E7-FD9E2EE405DD}"/>
              </a:ext>
            </a:extLst>
          </p:cNvPr>
          <p:cNvSpPr/>
          <p:nvPr/>
        </p:nvSpPr>
        <p:spPr>
          <a:xfrm>
            <a:off x="124300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03ACA62A-C985-9946-8941-9134F956B697}"/>
              </a:ext>
            </a:extLst>
          </p:cNvPr>
          <p:cNvSpPr/>
          <p:nvPr/>
        </p:nvSpPr>
        <p:spPr>
          <a:xfrm>
            <a:off x="1897806" y="4997388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6AE6C3C1-FBC3-EF4A-8B4D-68D228A4F4AA}"/>
              </a:ext>
            </a:extLst>
          </p:cNvPr>
          <p:cNvSpPr/>
          <p:nvPr/>
        </p:nvSpPr>
        <p:spPr>
          <a:xfrm>
            <a:off x="1814719" y="489024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DAEADBFD-E7BA-3E4B-AE25-408B7D0832D7}"/>
              </a:ext>
            </a:extLst>
          </p:cNvPr>
          <p:cNvSpPr/>
          <p:nvPr/>
        </p:nvSpPr>
        <p:spPr>
          <a:xfrm>
            <a:off x="1714785" y="5023691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00DA1A13-428B-4344-82E6-020CF2CE497E}"/>
              </a:ext>
            </a:extLst>
          </p:cNvPr>
          <p:cNvSpPr/>
          <p:nvPr/>
        </p:nvSpPr>
        <p:spPr>
          <a:xfrm>
            <a:off x="107751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EA757954-E74C-3D44-BE69-96D868CBBC26}"/>
              </a:ext>
            </a:extLst>
          </p:cNvPr>
          <p:cNvSpPr/>
          <p:nvPr/>
        </p:nvSpPr>
        <p:spPr>
          <a:xfrm>
            <a:off x="1129163" y="536224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B0B25672-0196-6B45-95CB-0D97D69D096A}"/>
              </a:ext>
            </a:extLst>
          </p:cNvPr>
          <p:cNvSpPr/>
          <p:nvPr/>
        </p:nvSpPr>
        <p:spPr>
          <a:xfrm>
            <a:off x="1251867" y="492094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7B517494-55F2-4C4B-B624-759B4CE389A0}"/>
              </a:ext>
            </a:extLst>
          </p:cNvPr>
          <p:cNvSpPr/>
          <p:nvPr/>
        </p:nvSpPr>
        <p:spPr>
          <a:xfrm>
            <a:off x="1460172" y="479534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9B225316-0D1C-9542-A5EE-052BB1A9BF56}"/>
              </a:ext>
            </a:extLst>
          </p:cNvPr>
          <p:cNvSpPr/>
          <p:nvPr/>
        </p:nvSpPr>
        <p:spPr>
          <a:xfrm>
            <a:off x="1206759" y="470707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47525C4A-6A80-264F-8CAA-2D4DC13A04A3}"/>
              </a:ext>
            </a:extLst>
          </p:cNvPr>
          <p:cNvSpPr/>
          <p:nvPr/>
        </p:nvSpPr>
        <p:spPr>
          <a:xfrm>
            <a:off x="1095374" y="484367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0F43739C-7C3A-274F-B8EA-5CD7EFECE8CB}"/>
              </a:ext>
            </a:extLst>
          </p:cNvPr>
          <p:cNvSpPr/>
          <p:nvPr/>
        </p:nvSpPr>
        <p:spPr>
          <a:xfrm>
            <a:off x="1564120" y="528947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584BB8F8-FC61-F84E-B3F8-528DB51DB66E}"/>
              </a:ext>
            </a:extLst>
          </p:cNvPr>
          <p:cNvSpPr/>
          <p:nvPr/>
        </p:nvSpPr>
        <p:spPr>
          <a:xfrm>
            <a:off x="1667411" y="488327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115374-C857-1848-826E-42C5DC418203}"/>
              </a:ext>
            </a:extLst>
          </p:cNvPr>
          <p:cNvSpPr txBox="1"/>
          <p:nvPr/>
        </p:nvSpPr>
        <p:spPr>
          <a:xfrm>
            <a:off x="558725" y="43273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17211D-C107-8942-8399-941C9A04182C}"/>
              </a:ext>
            </a:extLst>
          </p:cNvPr>
          <p:cNvSpPr txBox="1"/>
          <p:nvPr/>
        </p:nvSpPr>
        <p:spPr>
          <a:xfrm>
            <a:off x="1883089" y="53486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45A474AC-3CAD-7648-BF49-328E79FDBE10}"/>
              </a:ext>
            </a:extLst>
          </p:cNvPr>
          <p:cNvSpPr/>
          <p:nvPr/>
        </p:nvSpPr>
        <p:spPr>
          <a:xfrm>
            <a:off x="1311746" y="5392766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ACEFEFE-372D-D74E-A5AE-1E617C193F6F}"/>
              </a:ext>
            </a:extLst>
          </p:cNvPr>
          <p:cNvSpPr/>
          <p:nvPr/>
        </p:nvSpPr>
        <p:spPr>
          <a:xfrm>
            <a:off x="1703602" y="529704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CCF08F68-CD06-854A-8CBB-36492E0E74EA}"/>
              </a:ext>
            </a:extLst>
          </p:cNvPr>
          <p:cNvSpPr/>
          <p:nvPr/>
        </p:nvSpPr>
        <p:spPr>
          <a:xfrm>
            <a:off x="1623615" y="5413797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4B449040-20FD-8348-BA8F-A24AFEC711C9}"/>
              </a:ext>
            </a:extLst>
          </p:cNvPr>
          <p:cNvCxnSpPr>
            <a:cxnSpLocks/>
          </p:cNvCxnSpPr>
          <p:nvPr/>
        </p:nvCxnSpPr>
        <p:spPr>
          <a:xfrm flipH="1" flipV="1">
            <a:off x="955938" y="5150090"/>
            <a:ext cx="1098415" cy="134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3261EDDE-0E66-0545-87C1-998468FF2B7B}"/>
              </a:ext>
            </a:extLst>
          </p:cNvPr>
          <p:cNvSpPr/>
          <p:nvPr/>
        </p:nvSpPr>
        <p:spPr>
          <a:xfrm>
            <a:off x="1105271" y="509513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C9D63F87-DE0F-2440-BBEA-E11789B3EDEB}"/>
              </a:ext>
            </a:extLst>
          </p:cNvPr>
          <p:cNvSpPr/>
          <p:nvPr/>
        </p:nvSpPr>
        <p:spPr>
          <a:xfrm>
            <a:off x="1831340" y="521541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633028-187A-9747-9D2B-F776E4472177}"/>
              </a:ext>
            </a:extLst>
          </p:cNvPr>
          <p:cNvSpPr txBox="1"/>
          <p:nvPr/>
        </p:nvSpPr>
        <p:spPr>
          <a:xfrm>
            <a:off x="174905" y="1385919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Линейные проблемы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97646ADB-025D-2E47-8ECB-1ED58C318424}"/>
              </a:ext>
            </a:extLst>
          </p:cNvPr>
          <p:cNvSpPr/>
          <p:nvPr/>
        </p:nvSpPr>
        <p:spPr bwMode="auto">
          <a:xfrm>
            <a:off x="8336921" y="5365154"/>
            <a:ext cx="3281994" cy="12182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89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3147</TotalTime>
  <Words>1651</Words>
  <Application>Microsoft Office PowerPoint</Application>
  <PresentationFormat>Широкоэкранный</PresentationFormat>
  <Paragraphs>273</Paragraphs>
  <Slides>30</Slides>
  <Notes>0</Notes>
  <HiddenSlides>14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Признаки </vt:lpstr>
      <vt:lpstr>Признаки </vt:lpstr>
      <vt:lpstr>Признаки </vt:lpstr>
      <vt:lpstr>Примеры признаков </vt:lpstr>
      <vt:lpstr>Примеры признаков </vt:lpstr>
      <vt:lpstr>Примеры признаков </vt:lpstr>
      <vt:lpstr>Выбор метода оценки</vt:lpstr>
      <vt:lpstr>Выбор метода оценки</vt:lpstr>
      <vt:lpstr>Выбор метода оценки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Выбор метода оценки</vt:lpstr>
      <vt:lpstr>Выбор метода оценки</vt:lpstr>
      <vt:lpstr>Признаки </vt:lpstr>
      <vt:lpstr>Примеры признаков </vt:lpstr>
      <vt:lpstr>Признаки </vt:lpstr>
      <vt:lpstr>Признаки </vt:lpstr>
      <vt:lpstr>Методы машинного обучения</vt:lpstr>
      <vt:lpstr>Нейронные сети – один из видов работы с искусственным интеллектом</vt:lpstr>
      <vt:lpstr>Линейные проблемы</vt:lpstr>
      <vt:lpstr>Линейные проблемы</vt:lpstr>
      <vt:lpstr>Линейные проблемы</vt:lpstr>
      <vt:lpstr>Про линейную и нелинейную регрессию – начало нейроны сетей</vt:lpstr>
      <vt:lpstr>Линейная Регрессия – самый простой алгоритм машинного обучения </vt:lpstr>
      <vt:lpstr>Не линейная регрессия - логистическая регрессия (классификация)</vt:lpstr>
      <vt:lpstr>Метод градиентного спуска (SGD)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165</cp:revision>
  <dcterms:created xsi:type="dcterms:W3CDTF">2021-09-13T05:13:58Z</dcterms:created>
  <dcterms:modified xsi:type="dcterms:W3CDTF">2022-10-10T15:06:37Z</dcterms:modified>
</cp:coreProperties>
</file>